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0"/>
  </p:notesMasterIdLst>
  <p:handoutMasterIdLst>
    <p:handoutMasterId r:id="rId11"/>
  </p:handoutMasterIdLst>
  <p:sldIdLst>
    <p:sldId id="269" r:id="rId6"/>
    <p:sldId id="2147483554" r:id="rId7"/>
    <p:sldId id="267" r:id="rId8"/>
    <p:sldId id="2147483555"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C9C"/>
    <a:srgbClr val="59596B"/>
    <a:srgbClr val="9D9DA8"/>
    <a:srgbClr val="FFFFFF"/>
    <a:srgbClr val="99E5E8"/>
    <a:srgbClr val="F3F5F4"/>
    <a:srgbClr val="439FE2"/>
    <a:srgbClr val="EFF5FF"/>
    <a:srgbClr val="FFF4CA"/>
    <a:srgbClr val="F9D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36C1B1-E309-C974-0275-FF2983EBB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EAA25D9-E762-D0EE-89B3-24899A91F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32BD6-121A-4E08-9476-837E40A60CA0}" type="datetimeFigureOut">
              <a:rPr lang="fr-FR" smtClean="0"/>
              <a:t>09/02/2026</a:t>
            </a:fld>
            <a:endParaRPr lang="fr-FR"/>
          </a:p>
        </p:txBody>
      </p:sp>
      <p:sp>
        <p:nvSpPr>
          <p:cNvPr id="4" name="Espace réservé du pied de page 3">
            <a:extLst>
              <a:ext uri="{FF2B5EF4-FFF2-40B4-BE49-F238E27FC236}">
                <a16:creationId xmlns:a16="http://schemas.microsoft.com/office/drawing/2014/main" id="{141E8328-A3DD-1666-66ED-06ED2B2DF7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B44C81A-ABAA-E7BD-4314-6A22E49764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986A19-84A0-41D1-BF36-566F5A9D703C}" type="slidenum">
              <a:rPr lang="fr-FR" smtClean="0"/>
              <a:t>‹N°›</a:t>
            </a:fld>
            <a:endParaRPr lang="fr-FR"/>
          </a:p>
        </p:txBody>
      </p:sp>
    </p:spTree>
    <p:extLst>
      <p:ext uri="{BB962C8B-B14F-4D97-AF65-F5344CB8AC3E}">
        <p14:creationId xmlns:p14="http://schemas.microsoft.com/office/powerpoint/2010/main" val="113697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8E81-51C4-4AE6-BB55-8F525EB760DE}" type="datetimeFigureOut">
              <a:rPr lang="fr-FR" smtClean="0"/>
              <a:t>09/02/2026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A2AA-037E-421D-92F5-E2DA0DFEFCF8}" type="slidenum">
              <a:rPr lang="fr-FR" smtClean="0"/>
              <a:t>‹N°›</a:t>
            </a:fld>
            <a:endParaRPr lang="fr-FR"/>
          </a:p>
        </p:txBody>
      </p:sp>
    </p:spTree>
    <p:extLst>
      <p:ext uri="{BB962C8B-B14F-4D97-AF65-F5344CB8AC3E}">
        <p14:creationId xmlns:p14="http://schemas.microsoft.com/office/powerpoint/2010/main" val="138950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F9A2AA-037E-421D-92F5-E2DA0DFEFCF8}" type="slidenum">
              <a:rPr lang="fr-FR" smtClean="0"/>
              <a:t>3</a:t>
            </a:fld>
            <a:endParaRPr lang="fr-FR"/>
          </a:p>
        </p:txBody>
      </p:sp>
    </p:spTree>
    <p:extLst>
      <p:ext uri="{BB962C8B-B14F-4D97-AF65-F5344CB8AC3E}">
        <p14:creationId xmlns:p14="http://schemas.microsoft.com/office/powerpoint/2010/main" val="3380666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rodu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E5B3B-823E-0F43-3873-37576833DDE6}"/>
              </a:ext>
            </a:extLst>
          </p:cNvPr>
          <p:cNvSpPr/>
          <p:nvPr userDrawn="1"/>
        </p:nvSpPr>
        <p:spPr>
          <a:xfrm>
            <a:off x="0" y="0"/>
            <a:ext cx="12192000" cy="5082139"/>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C2B13694-12EB-E22B-5671-9096C0C35054}"/>
              </a:ext>
            </a:extLst>
          </p:cNvPr>
          <p:cNvSpPr>
            <a:spLocks noGrp="1"/>
          </p:cNvSpPr>
          <p:nvPr>
            <p:ph type="title" hasCustomPrompt="1"/>
          </p:nvPr>
        </p:nvSpPr>
        <p:spPr>
          <a:xfrm>
            <a:off x="527115" y="1395028"/>
            <a:ext cx="7604831" cy="1325563"/>
          </a:xfrm>
        </p:spPr>
        <p:txBody>
          <a:bodyPr/>
          <a:lstStyle>
            <a:lvl1pPr>
              <a:defRPr cap="small" baseline="0">
                <a:solidFill>
                  <a:schemeClr val="bg1"/>
                </a:solidFill>
              </a:defRPr>
            </a:lvl1pPr>
          </a:lstStyle>
          <a:p>
            <a:r>
              <a:rPr lang="fr-FR"/>
              <a:t>Titre de la proposition</a:t>
            </a:r>
          </a:p>
        </p:txBody>
      </p:sp>
      <p:pic>
        <p:nvPicPr>
          <p:cNvPr id="8" name="Image 7">
            <a:extLst>
              <a:ext uri="{FF2B5EF4-FFF2-40B4-BE49-F238E27FC236}">
                <a16:creationId xmlns:a16="http://schemas.microsoft.com/office/drawing/2014/main" id="{EDFB174A-3A17-D6A7-5E49-51449DAD6BF1}"/>
              </a:ext>
            </a:extLst>
          </p:cNvPr>
          <p:cNvPicPr>
            <a:picLocks noChangeAspect="1"/>
          </p:cNvPicPr>
          <p:nvPr userDrawn="1"/>
        </p:nvPicPr>
        <p:blipFill>
          <a:blip r:embed="rId2"/>
          <a:stretch>
            <a:fillRect/>
          </a:stretch>
        </p:blipFill>
        <p:spPr>
          <a:xfrm>
            <a:off x="4935089" y="5417267"/>
            <a:ext cx="2719361" cy="1034021"/>
          </a:xfrm>
          <a:prstGeom prst="rect">
            <a:avLst/>
          </a:prstGeom>
        </p:spPr>
      </p:pic>
      <p:sp>
        <p:nvSpPr>
          <p:cNvPr id="13" name="Espace réservé du texte 12">
            <a:extLst>
              <a:ext uri="{FF2B5EF4-FFF2-40B4-BE49-F238E27FC236}">
                <a16:creationId xmlns:a16="http://schemas.microsoft.com/office/drawing/2014/main" id="{F4F89ED9-8B3D-F075-6BC3-AD7F655362BB}"/>
              </a:ext>
            </a:extLst>
          </p:cNvPr>
          <p:cNvSpPr>
            <a:spLocks noGrp="1"/>
          </p:cNvSpPr>
          <p:nvPr>
            <p:ph type="body" sz="quarter" idx="10" hasCustomPrompt="1"/>
          </p:nvPr>
        </p:nvSpPr>
        <p:spPr>
          <a:xfrm>
            <a:off x="527115" y="2864963"/>
            <a:ext cx="4022157" cy="337335"/>
          </a:xfrm>
        </p:spPr>
        <p:txBody>
          <a:bodyPr>
            <a:normAutofit/>
          </a:bodyPr>
          <a:lstStyle>
            <a:lvl1pPr marL="0" indent="0">
              <a:buNone/>
              <a:defRPr sz="2000">
                <a:solidFill>
                  <a:schemeClr val="bg1"/>
                </a:solidFill>
              </a:defRPr>
            </a:lvl1pPr>
          </a:lstStyle>
          <a:p>
            <a:pPr lvl="0"/>
            <a:r>
              <a:rPr lang="fr-FR"/>
              <a:t>Date</a:t>
            </a:r>
          </a:p>
        </p:txBody>
      </p:sp>
      <p:sp>
        <p:nvSpPr>
          <p:cNvPr id="14" name="Espace réservé du texte 12">
            <a:extLst>
              <a:ext uri="{FF2B5EF4-FFF2-40B4-BE49-F238E27FC236}">
                <a16:creationId xmlns:a16="http://schemas.microsoft.com/office/drawing/2014/main" id="{667072CC-9243-A182-58F3-A7B09B0B8ACA}"/>
              </a:ext>
            </a:extLst>
          </p:cNvPr>
          <p:cNvSpPr>
            <a:spLocks noGrp="1"/>
          </p:cNvSpPr>
          <p:nvPr>
            <p:ph type="body" sz="quarter" idx="11" hasCustomPrompt="1"/>
          </p:nvPr>
        </p:nvSpPr>
        <p:spPr>
          <a:xfrm>
            <a:off x="527115" y="3224044"/>
            <a:ext cx="4022157" cy="337335"/>
          </a:xfrm>
        </p:spPr>
        <p:txBody>
          <a:bodyPr>
            <a:noAutofit/>
          </a:bodyPr>
          <a:lstStyle>
            <a:lvl1pPr marL="0" indent="0">
              <a:buNone/>
              <a:defRPr sz="1800">
                <a:solidFill>
                  <a:schemeClr val="bg1"/>
                </a:solidFill>
              </a:defRPr>
            </a:lvl1pPr>
          </a:lstStyle>
          <a:p>
            <a:pPr lvl="0"/>
            <a:r>
              <a:rPr lang="fr-FR"/>
              <a:t>Référence</a:t>
            </a:r>
          </a:p>
        </p:txBody>
      </p:sp>
    </p:spTree>
    <p:extLst>
      <p:ext uri="{BB962C8B-B14F-4D97-AF65-F5344CB8AC3E}">
        <p14:creationId xmlns:p14="http://schemas.microsoft.com/office/powerpoint/2010/main" val="20145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E94EF-73AA-CF5C-68E4-E3FCF56E65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B9AC57-F2BF-E1BC-D909-1103E27E38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CC506E-9CEB-36D4-CCC7-B7D566D5AB5E}"/>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97A3BFB0-8D9F-C14F-CB9C-6404D5897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8FBF9-0BA8-B37A-BEA0-6438255D058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5798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31E1-C98E-1658-4208-B7899B469A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893DC-054C-8339-00A5-1B662475E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CC2118-C6C0-B422-73AF-0AB367CA75CD}"/>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43C0C22C-218E-D0D2-8AB3-AE17206CD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899907-8AC1-551E-03FE-57259FA0725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83914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90846-EE2A-C8A3-F155-3A92408407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1F5AC8-0C62-E501-31ED-09FC3BF0C59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3F159A-8DDE-E03F-F033-79D922A155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7541D9-1066-5643-8958-CDAB20D078F4}"/>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6" name="Espace réservé du pied de page 5">
            <a:extLst>
              <a:ext uri="{FF2B5EF4-FFF2-40B4-BE49-F238E27FC236}">
                <a16:creationId xmlns:a16="http://schemas.microsoft.com/office/drawing/2014/main" id="{D191338F-D09A-D7DB-E43A-E133CAA845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0CD88D-1AC6-9C8F-6CA6-6BDAE49FC731}"/>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27323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322D3-AC1B-9BBB-EA39-EC10F79F91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FE52F5-B75C-3107-1552-0E970724A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395635-8AEA-9BE2-8EA6-79560378A3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A7BB46-11BC-F467-603C-30787C34B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CB774B-2365-AC2E-DF85-9E43114063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368214B-A823-C781-9A6E-6FA4F1076263}"/>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8" name="Espace réservé du pied de page 7">
            <a:extLst>
              <a:ext uri="{FF2B5EF4-FFF2-40B4-BE49-F238E27FC236}">
                <a16:creationId xmlns:a16="http://schemas.microsoft.com/office/drawing/2014/main" id="{706AE024-2625-0D48-5FF2-E7D88EC5A0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5B5EBE-6C1D-35B9-33FA-266AC3032B17}"/>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8659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A7C54-E96F-C054-4AE2-2B3663D6B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FED9DA-04AE-0736-0ED7-B314B761C8F1}"/>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4" name="Espace réservé du pied de page 3">
            <a:extLst>
              <a:ext uri="{FF2B5EF4-FFF2-40B4-BE49-F238E27FC236}">
                <a16:creationId xmlns:a16="http://schemas.microsoft.com/office/drawing/2014/main" id="{8FCEF8B7-6608-2A7D-4841-17E9285642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0D173A-43F4-4372-E2EA-CDB75A89E7CD}"/>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751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6CBD0D-06DD-9627-28E5-2FA67BAF318B}"/>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3" name="Espace réservé du pied de page 2">
            <a:extLst>
              <a:ext uri="{FF2B5EF4-FFF2-40B4-BE49-F238E27FC236}">
                <a16:creationId xmlns:a16="http://schemas.microsoft.com/office/drawing/2014/main" id="{DA246C2E-C519-4740-8D2E-0584FCF2D9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19B624-3472-3B22-C36C-7BA5CD0A108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8501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1C162-7ADF-CC36-D16C-071801F7DB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F060E8-0B4A-4DAB-FD08-EE93D3B34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5CAC6B-61B6-B3D8-ACA2-4AAF4B175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429725-AB22-0285-4F2B-45821F4FA179}"/>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6" name="Espace réservé du pied de page 5">
            <a:extLst>
              <a:ext uri="{FF2B5EF4-FFF2-40B4-BE49-F238E27FC236}">
                <a16:creationId xmlns:a16="http://schemas.microsoft.com/office/drawing/2014/main" id="{6FAFF171-FC17-2047-733B-825971628C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6B2CF3-FF28-0375-93E3-5BDDC0E76EC5}"/>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422492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9A9DA-0C31-1337-63F7-27810A2BB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212809-EBFC-75CC-01DF-0E659D287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3D3D9F-B491-520E-AD4F-CD5B548BC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2EC60-2815-D9AC-D384-279745EA235A}"/>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6" name="Espace réservé du pied de page 5">
            <a:extLst>
              <a:ext uri="{FF2B5EF4-FFF2-40B4-BE49-F238E27FC236}">
                <a16:creationId xmlns:a16="http://schemas.microsoft.com/office/drawing/2014/main" id="{5775DCC0-1375-AEA7-5346-73E91B36CD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EF05FF-BE84-ACAE-EC4D-1C5BBC6785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294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6844D-2B77-EC34-FAC6-BEBE9241D8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15DFEC-9335-DDF0-785A-92C72358AE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2BFA5D-E7F7-2F28-984A-CCA755D3D88B}"/>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7E03C79C-C92F-C36B-9218-9FB5C9536A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B3D44-3AAA-42FA-E081-7F9FF13277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75626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250C95-B86A-CAAF-2C60-5D8EBDB30C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2AC696-8F98-B7E4-075E-4EE296CB9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1862EB-4D76-DE0F-2E27-F8F244273AE9}"/>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C77B9F71-BB99-0059-3ECA-4D953DFA7F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2E515E-A53D-22C5-DE3A-9E9B99FC4616}"/>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50904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3F96B285-2ED7-3E0F-0831-1FC4FB0D517E}"/>
              </a:ext>
            </a:extLst>
          </p:cNvPr>
          <p:cNvSpPr/>
          <p:nvPr userDrawn="1"/>
        </p:nvSpPr>
        <p:spPr>
          <a:xfrm>
            <a:off x="1" y="1"/>
            <a:ext cx="12192000" cy="6858000"/>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224"/>
          </a:p>
        </p:txBody>
      </p:sp>
      <p:sp>
        <p:nvSpPr>
          <p:cNvPr id="8" name="bg object 18">
            <a:extLst>
              <a:ext uri="{FF2B5EF4-FFF2-40B4-BE49-F238E27FC236}">
                <a16:creationId xmlns:a16="http://schemas.microsoft.com/office/drawing/2014/main" id="{27AC5C9F-9AEB-AA5A-854B-3ABC967D7810}"/>
              </a:ext>
            </a:extLst>
          </p:cNvPr>
          <p:cNvSpPr/>
          <p:nvPr userDrawn="1"/>
        </p:nvSpPr>
        <p:spPr>
          <a:xfrm>
            <a:off x="576949" y="3899140"/>
            <a:ext cx="3406921" cy="2958859"/>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952"/>
          </a:p>
        </p:txBody>
      </p:sp>
      <p:sp>
        <p:nvSpPr>
          <p:cNvPr id="10" name="Espace réservé du texte 6">
            <a:extLst>
              <a:ext uri="{FF2B5EF4-FFF2-40B4-BE49-F238E27FC236}">
                <a16:creationId xmlns:a16="http://schemas.microsoft.com/office/drawing/2014/main" id="{C71B3EC2-3503-BF60-7899-3004FBDDDC6C}"/>
              </a:ext>
            </a:extLst>
          </p:cNvPr>
          <p:cNvSpPr>
            <a:spLocks noGrp="1"/>
          </p:cNvSpPr>
          <p:nvPr>
            <p:ph type="body" sz="quarter" idx="10" hasCustomPrompt="1"/>
          </p:nvPr>
        </p:nvSpPr>
        <p:spPr>
          <a:xfrm>
            <a:off x="809095" y="4226208"/>
            <a:ext cx="2942628" cy="1013955"/>
          </a:xfrm>
          <a:prstGeom prst="rect">
            <a:avLst/>
          </a:prstGeom>
        </p:spPr>
        <p:txBody>
          <a:bodyPr>
            <a:noAutofit/>
          </a:bodyPr>
          <a:lstStyle>
            <a:lvl1pPr marL="0" indent="0" algn="l">
              <a:buNone/>
              <a:defRPr sz="8000" b="1" i="0">
                <a:solidFill>
                  <a:srgbClr val="FAD858"/>
                </a:solidFill>
                <a:latin typeface="Montserrat" pitchFamily="2" charset="77"/>
              </a:defRPr>
            </a:lvl1pPr>
          </a:lstStyle>
          <a:p>
            <a:pPr lvl="0"/>
            <a:r>
              <a:rPr lang="fr-FR"/>
              <a:t>00</a:t>
            </a:r>
          </a:p>
        </p:txBody>
      </p:sp>
      <p:sp>
        <p:nvSpPr>
          <p:cNvPr id="11" name="Espace réservé du texte 12">
            <a:extLst>
              <a:ext uri="{FF2B5EF4-FFF2-40B4-BE49-F238E27FC236}">
                <a16:creationId xmlns:a16="http://schemas.microsoft.com/office/drawing/2014/main" id="{796CB0BE-13E6-85F8-E48B-70D6DF39333C}"/>
              </a:ext>
            </a:extLst>
          </p:cNvPr>
          <p:cNvSpPr>
            <a:spLocks noGrp="1"/>
          </p:cNvSpPr>
          <p:nvPr>
            <p:ph type="body" sz="quarter" idx="11" hasCustomPrompt="1"/>
          </p:nvPr>
        </p:nvSpPr>
        <p:spPr>
          <a:xfrm>
            <a:off x="809096" y="5317800"/>
            <a:ext cx="2942627" cy="1332300"/>
          </a:xfrm>
          <a:prstGeom prst="rect">
            <a:avLst/>
          </a:prstGeom>
        </p:spPr>
        <p:txBody>
          <a:bodyPr>
            <a:normAutofit/>
          </a:bodyPr>
          <a:lstStyle>
            <a:lvl1pPr marL="0" indent="0">
              <a:buNone/>
              <a:defRPr sz="2800"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34139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11369049" cy="5584466"/>
          </a:xfrm>
        </p:spPr>
        <p:txBody>
          <a:bodyPr>
            <a:normAutofit/>
          </a:bodyPr>
          <a:lstStyle>
            <a:lvl1pPr marL="228600" indent="-228600">
              <a:buClr>
                <a:schemeClr val="tx2"/>
              </a:buClr>
              <a:buFont typeface="Wingdings" panose="05000000000000000000" pitchFamily="2" charset="2"/>
              <a:buChar char="§"/>
              <a:defRPr sz="1400">
                <a:solidFill>
                  <a:schemeClr val="accent3"/>
                </a:solidFill>
              </a:defRPr>
            </a:lvl1pPr>
            <a:lvl2pPr marL="685800" indent="-228600">
              <a:buClr>
                <a:schemeClr val="tx2"/>
              </a:buClr>
              <a:buFont typeface="Wingdings" panose="05000000000000000000" pitchFamily="2" charset="2"/>
              <a:buChar char="ü"/>
              <a:defRPr sz="1400">
                <a:solidFill>
                  <a:schemeClr val="accent3"/>
                </a:solidFill>
              </a:defRPr>
            </a:lvl2pPr>
            <a:lvl3pPr>
              <a:buClr>
                <a:schemeClr val="tx2"/>
              </a:buClr>
              <a:defRPr sz="1400">
                <a:solidFill>
                  <a:schemeClr val="accent3"/>
                </a:solidFill>
              </a:defRPr>
            </a:lvl3pPr>
            <a:lvl4pPr marL="1600200" indent="-228600">
              <a:buClr>
                <a:schemeClr val="tx2"/>
              </a:buClr>
              <a:buFont typeface="Courier New" panose="02070309020205020404" pitchFamily="49" charset="0"/>
              <a:buChar char="o"/>
              <a:defRPr sz="1400">
                <a:solidFill>
                  <a:schemeClr val="accent3"/>
                </a:solidFill>
              </a:defRPr>
            </a:lvl4pPr>
            <a:lvl5pPr marL="2114550" indent="-285750">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71821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47822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yo Corporate">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85470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 client">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4" name="Rectangle 3">
            <a:extLst>
              <a:ext uri="{FF2B5EF4-FFF2-40B4-BE49-F238E27FC236}">
                <a16:creationId xmlns:a16="http://schemas.microsoft.com/office/drawing/2014/main" id="{FCFA871F-E2D5-A8C3-90CA-C14977151873}"/>
              </a:ext>
            </a:extLst>
          </p:cNvPr>
          <p:cNvSpPr/>
          <p:nvPr userDrawn="1"/>
        </p:nvSpPr>
        <p:spPr>
          <a:xfrm>
            <a:off x="0" y="0"/>
            <a:ext cx="12192000" cy="6858000"/>
          </a:xfrm>
          <a:prstGeom prst="rect">
            <a:avLst/>
          </a:prstGeom>
          <a:noFill/>
          <a:ln w="127000" cmpd="sng">
            <a:gradFill>
              <a:gsLst>
                <a:gs pos="0">
                  <a:schemeClr val="accent1">
                    <a:lumMod val="5000"/>
                    <a:lumOff val="95000"/>
                  </a:schemeClr>
                </a:gs>
                <a:gs pos="49000">
                  <a:schemeClr val="tx2"/>
                </a:gs>
              </a:gsLst>
              <a:lin ang="5400000" scaled="1"/>
            </a:gradFill>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g object 16">
            <a:extLst>
              <a:ext uri="{FF2B5EF4-FFF2-40B4-BE49-F238E27FC236}">
                <a16:creationId xmlns:a16="http://schemas.microsoft.com/office/drawing/2014/main" id="{D7262148-A930-7C2E-6412-BEC0B37D944E}"/>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2038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ésentation d'écran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6011173" cy="5584466"/>
          </a:xfrm>
        </p:spPr>
        <p:txBody>
          <a:bodyPr>
            <a:normAutofit/>
          </a:bodyPr>
          <a:lstStyle>
            <a:lvl1pPr marL="228600" indent="-228600" algn="just">
              <a:buClr>
                <a:schemeClr val="tx2"/>
              </a:buClr>
              <a:buFont typeface="Wingdings" panose="05000000000000000000" pitchFamily="2" charset="2"/>
              <a:buChar char="§"/>
              <a:defRPr sz="1400">
                <a:solidFill>
                  <a:schemeClr val="accent3"/>
                </a:solidFill>
              </a:defRPr>
            </a:lvl1pPr>
            <a:lvl2pPr marL="685800" indent="-228600" algn="just">
              <a:buClr>
                <a:schemeClr val="tx2"/>
              </a:buClr>
              <a:buFont typeface="Wingdings" panose="05000000000000000000" pitchFamily="2" charset="2"/>
              <a:buChar char="ü"/>
              <a:defRPr sz="1400">
                <a:solidFill>
                  <a:schemeClr val="accent3"/>
                </a:solidFill>
              </a:defRPr>
            </a:lvl2pPr>
            <a:lvl3pPr algn="just">
              <a:buClr>
                <a:schemeClr val="tx2"/>
              </a:buClr>
              <a:defRPr sz="1400">
                <a:solidFill>
                  <a:schemeClr val="accent3"/>
                </a:solidFill>
              </a:defRPr>
            </a:lvl3pPr>
            <a:lvl4pPr marL="1600200" indent="-228600" algn="just">
              <a:buClr>
                <a:schemeClr val="tx2"/>
              </a:buClr>
              <a:buFont typeface="Courier New" panose="02070309020205020404" pitchFamily="49" charset="0"/>
              <a:buChar char="o"/>
              <a:defRPr sz="1400">
                <a:solidFill>
                  <a:schemeClr val="accent3"/>
                </a:solidFill>
              </a:defRPr>
            </a:lvl4pPr>
            <a:lvl5pPr marL="2057400" indent="-228600" algn="just">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
        <p:nvSpPr>
          <p:cNvPr id="4" name="Rectangle 3">
            <a:extLst>
              <a:ext uri="{FF2B5EF4-FFF2-40B4-BE49-F238E27FC236}">
                <a16:creationId xmlns:a16="http://schemas.microsoft.com/office/drawing/2014/main" id="{73F339EC-F99F-AB27-851A-ABC74CBB126A}"/>
              </a:ext>
            </a:extLst>
          </p:cNvPr>
          <p:cNvSpPr/>
          <p:nvPr userDrawn="1"/>
        </p:nvSpPr>
        <p:spPr>
          <a:xfrm>
            <a:off x="6631858" y="824120"/>
            <a:ext cx="5307099" cy="5593933"/>
          </a:xfrm>
          <a:prstGeom prst="rect">
            <a:avLst/>
          </a:prstGeom>
          <a:solidFill>
            <a:schemeClr val="tx2">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43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2" name="Image 1">
            <a:extLst>
              <a:ext uri="{FF2B5EF4-FFF2-40B4-BE49-F238E27FC236}">
                <a16:creationId xmlns:a16="http://schemas.microsoft.com/office/drawing/2014/main" id="{6F5B2F13-4D50-5FB5-C514-0455627C7236}"/>
              </a:ext>
            </a:extLst>
          </p:cNvPr>
          <p:cNvPicPr>
            <a:picLocks noChangeAspect="1"/>
          </p:cNvPicPr>
          <p:nvPr userDrawn="1"/>
        </p:nvPicPr>
        <p:blipFill>
          <a:blip r:embed="rId3"/>
          <a:stretch>
            <a:fillRect/>
          </a:stretch>
        </p:blipFill>
        <p:spPr>
          <a:xfrm>
            <a:off x="52754" y="6547436"/>
            <a:ext cx="816749" cy="310564"/>
          </a:xfrm>
          <a:prstGeom prst="rect">
            <a:avLst/>
          </a:prstGeom>
        </p:spPr>
      </p:pic>
    </p:spTree>
    <p:extLst>
      <p:ext uri="{BB962C8B-B14F-4D97-AF65-F5344CB8AC3E}">
        <p14:creationId xmlns:p14="http://schemas.microsoft.com/office/powerpoint/2010/main" val="11341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F8D79-6A8D-5A64-A45B-6B4625EB51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A52D5C-5649-0921-DBFA-0D11695E3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E8F5A9-8D0E-A17D-373C-AC94C6E99295}"/>
              </a:ext>
            </a:extLst>
          </p:cNvPr>
          <p:cNvSpPr>
            <a:spLocks noGrp="1"/>
          </p:cNvSpPr>
          <p:nvPr>
            <p:ph type="dt" sz="half" idx="10"/>
          </p:nvPr>
        </p:nvSpPr>
        <p:spPr/>
        <p:txBody>
          <a:bodyPr/>
          <a:lstStyle/>
          <a:p>
            <a:fld id="{A7EAD571-5FDA-4FBA-B872-309C71C08336}"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374F785A-D64B-2894-16BB-5E257B23C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84FD60-6F07-C8D2-11D8-6D5DBCD557AE}"/>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36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7C3429-58D7-DDBF-C47B-D680F8A81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236454-45FC-0FDE-82CC-3BA8CD221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C69C31-8BED-57D2-4135-F2AADEA7B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2DAD611-A9D7-DCB1-D4D2-69958AABB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1A25A81A-82FD-A83C-9FA3-852CFB4A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7BBA-4D83-4328-89D5-33DD4CE0FCA4}" type="slidenum">
              <a:rPr lang="fr-FR" smtClean="0"/>
              <a:t>‹N°›</a:t>
            </a:fld>
            <a:endParaRPr lang="fr-FR"/>
          </a:p>
        </p:txBody>
      </p:sp>
    </p:spTree>
    <p:extLst>
      <p:ext uri="{BB962C8B-B14F-4D97-AF65-F5344CB8AC3E}">
        <p14:creationId xmlns:p14="http://schemas.microsoft.com/office/powerpoint/2010/main" val="16431582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9" r:id="rId5"/>
    <p:sldLayoutId id="2147483661" r:id="rId6"/>
    <p:sldLayoutId id="2147483652" r:id="rId7"/>
    <p:sldLayoutId id="2147483674"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048743-BF29-D2C4-596F-6A90251B2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3A4744-565D-6D60-668D-D5B4691D5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D04479-2FBC-4DAC-CEE8-72F069230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AD571-5FDA-4FBA-B872-309C71C08336}"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6053226A-D618-258B-5914-AA1F00889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7FE3F-72CB-C779-745C-79C9A0AD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932CDA-5E6C-4493-AF8F-F0FBE80D9455}" type="slidenum">
              <a:rPr lang="fr-FR" smtClean="0"/>
              <a:t>‹N°›</a:t>
            </a:fld>
            <a:endParaRPr lang="fr-FR"/>
          </a:p>
        </p:txBody>
      </p:sp>
    </p:spTree>
    <p:extLst>
      <p:ext uri="{BB962C8B-B14F-4D97-AF65-F5344CB8AC3E}">
        <p14:creationId xmlns:p14="http://schemas.microsoft.com/office/powerpoint/2010/main" val="26279505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AB24EBF-6D26-B568-6477-89618730BD6B}"/>
              </a:ext>
            </a:extLst>
          </p:cNvPr>
          <p:cNvSpPr>
            <a:spLocks noGrp="1"/>
          </p:cNvSpPr>
          <p:nvPr>
            <p:ph type="title"/>
          </p:nvPr>
        </p:nvSpPr>
        <p:spPr>
          <a:xfrm>
            <a:off x="164497" y="1422460"/>
            <a:ext cx="11863005" cy="1325563"/>
          </a:xfrm>
        </p:spPr>
        <p:txBody>
          <a:bodyPr>
            <a:normAutofit/>
          </a:bodyPr>
          <a:lstStyle/>
          <a:p>
            <a:r>
              <a:rPr lang="fr-FR" dirty="0"/>
              <a:t>Imprimante PC42E-D – Honeywell </a:t>
            </a:r>
          </a:p>
        </p:txBody>
      </p:sp>
      <p:pic>
        <p:nvPicPr>
          <p:cNvPr id="2" name="Image 1">
            <a:extLst>
              <a:ext uri="{FF2B5EF4-FFF2-40B4-BE49-F238E27FC236}">
                <a16:creationId xmlns:a16="http://schemas.microsoft.com/office/drawing/2014/main" id="{584E2C10-6326-CC6D-1375-F754AD402941}"/>
              </a:ext>
            </a:extLst>
          </p:cNvPr>
          <p:cNvPicPr>
            <a:picLocks noChangeAspect="1"/>
          </p:cNvPicPr>
          <p:nvPr/>
        </p:nvPicPr>
        <p:blipFill>
          <a:blip r:embed="rId2"/>
          <a:stretch>
            <a:fillRect/>
          </a:stretch>
        </p:blipFill>
        <p:spPr>
          <a:xfrm>
            <a:off x="9455322" y="2748023"/>
            <a:ext cx="2736678" cy="2499279"/>
          </a:xfrm>
          <a:prstGeom prst="rect">
            <a:avLst/>
          </a:prstGeom>
        </p:spPr>
      </p:pic>
    </p:spTree>
    <p:extLst>
      <p:ext uri="{BB962C8B-B14F-4D97-AF65-F5344CB8AC3E}">
        <p14:creationId xmlns:p14="http://schemas.microsoft.com/office/powerpoint/2010/main" val="199330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AB8D-EE8F-43D7-41BC-505EC1F895E3}"/>
            </a:ext>
          </a:extLst>
        </p:cNvPr>
        <p:cNvGrpSpPr/>
        <p:nvPr/>
      </p:nvGrpSpPr>
      <p:grpSpPr>
        <a:xfrm>
          <a:off x="0" y="0"/>
          <a:ext cx="0" cy="0"/>
          <a:chOff x="0" y="0"/>
          <a:chExt cx="0" cy="0"/>
        </a:xfrm>
      </p:grpSpPr>
      <p:sp>
        <p:nvSpPr>
          <p:cNvPr id="6" name="Titre 4">
            <a:extLst>
              <a:ext uri="{FF2B5EF4-FFF2-40B4-BE49-F238E27FC236}">
                <a16:creationId xmlns:a16="http://schemas.microsoft.com/office/drawing/2014/main" id="{629842BA-1567-F474-5A87-939D1EB78083}"/>
              </a:ext>
            </a:extLst>
          </p:cNvPr>
          <p:cNvSpPr>
            <a:spLocks noGrp="1"/>
          </p:cNvSpPr>
          <p:nvPr>
            <p:ph type="ctrTitle"/>
          </p:nvPr>
        </p:nvSpPr>
        <p:spPr>
          <a:xfrm>
            <a:off x="233083" y="223415"/>
            <a:ext cx="10054495" cy="326436"/>
          </a:xfrm>
        </p:spPr>
        <p:txBody>
          <a:bodyPr/>
          <a:lstStyle/>
          <a:p>
            <a:r>
              <a:rPr lang="fr-FR" dirty="0"/>
              <a:t>Imprimante PC42E-D – Honeywell </a:t>
            </a:r>
          </a:p>
        </p:txBody>
      </p:sp>
      <p:sp>
        <p:nvSpPr>
          <p:cNvPr id="5" name="ZoneTexte 5">
            <a:extLst>
              <a:ext uri="{FF2B5EF4-FFF2-40B4-BE49-F238E27FC236}">
                <a16:creationId xmlns:a16="http://schemas.microsoft.com/office/drawing/2014/main" id="{741F9B4B-3385-8680-2EFE-6D338FD2E134}"/>
              </a:ext>
            </a:extLst>
          </p:cNvPr>
          <p:cNvSpPr txBox="1">
            <a:spLocks noChangeArrowheads="1"/>
          </p:cNvSpPr>
          <p:nvPr/>
        </p:nvSpPr>
        <p:spPr bwMode="auto">
          <a:xfrm>
            <a:off x="344402" y="925204"/>
            <a:ext cx="9610632" cy="542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29" tIns="33815" rIns="67629" bIns="33815" anchor="t">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just">
              <a:buClr>
                <a:srgbClr val="4D539D"/>
              </a:buClr>
            </a:pPr>
            <a:r>
              <a:rPr lang="fr-FR" sz="1200" dirty="0">
                <a:solidFill>
                  <a:srgbClr val="464C9C"/>
                </a:solidFill>
                <a:latin typeface="Arial"/>
                <a:cs typeface="Arial"/>
              </a:rPr>
              <a:t>La Honeywell PC42E-D est une imprimante thermique directe compacte et performante, conçue pour les environnements de </a:t>
            </a:r>
            <a:r>
              <a:rPr lang="fr-FR" sz="1200" dirty="0" err="1">
                <a:solidFill>
                  <a:srgbClr val="464C9C"/>
                </a:solidFill>
                <a:latin typeface="Arial"/>
                <a:cs typeface="Arial"/>
              </a:rPr>
              <a:t>retail</a:t>
            </a:r>
            <a:r>
              <a:rPr lang="fr-FR" sz="1200" dirty="0">
                <a:solidFill>
                  <a:srgbClr val="464C9C"/>
                </a:solidFill>
                <a:latin typeface="Arial"/>
                <a:cs typeface="Arial"/>
              </a:rPr>
              <a:t>, de logistique et d’industrie légère nécessitant fiabilité, visibilité et flexibilité. Elle combine une qualité d’impression élevée, une connectivité étendue et une grande facilité d’utilisation, tout en s’intégrant parfaitement dans les espaces restreints.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Design compact et intuitif pour la productivité : </a:t>
            </a:r>
            <a:r>
              <a:rPr lang="fr-FR" sz="1200" b="0" dirty="0">
                <a:solidFill>
                  <a:srgbClr val="59596B"/>
                </a:solidFill>
                <a:latin typeface="Arial"/>
                <a:cs typeface="Arial"/>
              </a:rPr>
              <a:t>la PC42E-D dispose d’une large fenêtre supérieure facilitant le chargement des consommables et d’un écran LCD intégré permettant de </a:t>
            </a:r>
            <a:r>
              <a:rPr lang="fr-FR" sz="1200" b="0" dirty="0">
                <a:solidFill>
                  <a:srgbClr val="464C9C"/>
                </a:solidFill>
                <a:latin typeface="Arial"/>
                <a:cs typeface="Arial"/>
              </a:rPr>
              <a:t>surveiller instantanément l’état de l’imprimante et des médias</a:t>
            </a:r>
            <a:r>
              <a:rPr lang="fr-FR" sz="1200" b="0" dirty="0">
                <a:solidFill>
                  <a:srgbClr val="59596B"/>
                </a:solidFill>
                <a:latin typeface="Arial"/>
                <a:cs typeface="Arial"/>
              </a:rPr>
              <a:t>, pour une productivité continue.</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Performances d’impression polyvalentes : </a:t>
            </a:r>
            <a:r>
              <a:rPr lang="fr-FR" sz="1200" b="0" dirty="0">
                <a:solidFill>
                  <a:srgbClr val="59596B"/>
                </a:solidFill>
                <a:latin typeface="Arial"/>
                <a:cs typeface="Arial"/>
              </a:rPr>
              <a:t>équipée d’une tête d’impression haute performance, elle délivre une qualité d’impression jusqu’à 300 dpi et une vitesse pouvant atteindre </a:t>
            </a:r>
            <a:r>
              <a:rPr lang="fr-FR" sz="1200" b="0" dirty="0">
                <a:solidFill>
                  <a:srgbClr val="464C9C"/>
                </a:solidFill>
                <a:latin typeface="Arial"/>
                <a:cs typeface="Arial"/>
              </a:rPr>
              <a:t>8 pouces par seconde en 203 dpi</a:t>
            </a:r>
            <a:r>
              <a:rPr lang="fr-FR" sz="1200" b="0" dirty="0">
                <a:solidFill>
                  <a:srgbClr val="59596B"/>
                </a:solidFill>
                <a:latin typeface="Arial"/>
                <a:cs typeface="Arial"/>
              </a:rPr>
              <a:t>, garantissant des étiquettes nettes et lisibles pour un large éventail d’applications.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Gestion intelligente avec Printer Edge™ : </a:t>
            </a:r>
            <a:r>
              <a:rPr lang="fr-FR" sz="1200" b="0" dirty="0">
                <a:solidFill>
                  <a:srgbClr val="59596B"/>
                </a:solidFill>
                <a:latin typeface="Arial"/>
                <a:cs typeface="Arial"/>
              </a:rPr>
              <a:t>la plateforme logicielle Honeywell Printer Edge™ intégrée simplifie la configuration, renforce la sécurité réseau et permet une gestion centralisée de l’ensemble du parc d’imprimantes, réduisant les coûts d’exploitation.</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Connectivité de nouvelle génération : </a:t>
            </a:r>
            <a:r>
              <a:rPr lang="fr-FR" sz="1200" b="0" dirty="0">
                <a:solidFill>
                  <a:srgbClr val="59596B"/>
                </a:solidFill>
                <a:latin typeface="Arial"/>
                <a:cs typeface="Arial"/>
              </a:rPr>
              <a:t>la PC42E-D offre une grande flexibilité d’intégration grâce à ses interfaces Ethernet interne, USB Host, port Série, ainsi qu’à ses options sans fil Wi-Fi 5 et Bluetooth® 5.0, adaptées aux environnements variés.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Économie et écologie en standard : </a:t>
            </a:r>
            <a:r>
              <a:rPr lang="fr-FR" sz="1200" b="0" dirty="0">
                <a:solidFill>
                  <a:srgbClr val="59596B"/>
                </a:solidFill>
                <a:latin typeface="Arial"/>
                <a:cs typeface="Arial"/>
              </a:rPr>
              <a:t>le bouton ECO dédié permet </a:t>
            </a:r>
            <a:r>
              <a:rPr lang="fr-FR" sz="1200" b="0" dirty="0">
                <a:solidFill>
                  <a:srgbClr val="464C9C"/>
                </a:solidFill>
                <a:latin typeface="Arial"/>
                <a:cs typeface="Arial"/>
              </a:rPr>
              <a:t>une calibration rapide et efficace</a:t>
            </a:r>
            <a:r>
              <a:rPr lang="fr-FR" sz="1200" b="0" dirty="0">
                <a:solidFill>
                  <a:srgbClr val="59596B"/>
                </a:solidFill>
                <a:latin typeface="Arial"/>
                <a:cs typeface="Arial"/>
              </a:rPr>
              <a:t>, réduisant significativement le gaspillage d’étiquettes et les temps d’attente, tout en optimisant l’utilisation des consommables.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Système robuste et durable : </a:t>
            </a:r>
            <a:r>
              <a:rPr lang="fr-FR" sz="1200" b="0" dirty="0">
                <a:solidFill>
                  <a:srgbClr val="59596B"/>
                </a:solidFill>
                <a:latin typeface="Arial"/>
                <a:cs typeface="Arial"/>
              </a:rPr>
              <a:t>sa conception à bords arrondis et son faible encombrement assurent une excellente résistance à l’usure quotidienne, tout en facilitant son intégration dans des espaces de travail contraints.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Intégration et évolutivité : </a:t>
            </a:r>
            <a:r>
              <a:rPr lang="fr-FR" sz="1200" b="0" dirty="0">
                <a:solidFill>
                  <a:srgbClr val="59596B"/>
                </a:solidFill>
                <a:latin typeface="Arial"/>
                <a:cs typeface="Arial"/>
              </a:rPr>
              <a:t>compatible avec de nombreux langages de commande (ZSim2, DPL, DP), la PC42E-D prend en charge une gamme complète d’accessoires modulaires, tels que massicots et pré-décolleurs, pour s’adapter à vos besoins spécifiques.</a:t>
            </a:r>
          </a:p>
          <a:p>
            <a:pPr marL="285750" indent="-285750" algn="just">
              <a:buClr>
                <a:srgbClr val="4D539D"/>
              </a:buClr>
              <a:buFont typeface="Wingdings" panose="05000000000000000000" pitchFamily="2" charset="2"/>
              <a:buChar char="§"/>
            </a:pPr>
            <a:endParaRPr lang="fr-FR" sz="1200" b="0" dirty="0">
              <a:solidFill>
                <a:srgbClr val="59596B"/>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Audio et notifications claires : </a:t>
            </a:r>
            <a:r>
              <a:rPr lang="fr-FR" sz="1200" b="0" dirty="0">
                <a:solidFill>
                  <a:srgbClr val="59596B"/>
                </a:solidFill>
                <a:latin typeface="Arial"/>
                <a:cs typeface="Arial"/>
              </a:rPr>
              <a:t>un système de surveillance en temps réel combinant indicateurs LED et icônes d’état assure une communication claire avec l’opérateur et </a:t>
            </a:r>
            <a:r>
              <a:rPr lang="fr-FR" sz="1200" b="0" dirty="0">
                <a:solidFill>
                  <a:srgbClr val="464C9C"/>
                </a:solidFill>
                <a:latin typeface="Arial"/>
                <a:cs typeface="Arial"/>
              </a:rPr>
              <a:t>une réactivité immédiate en cas d’événement.</a:t>
            </a:r>
            <a:endParaRPr lang="fr-FR" sz="2000" b="0" dirty="0">
              <a:solidFill>
                <a:srgbClr val="464C9C"/>
              </a:solidFill>
              <a:cs typeface="Arial" pitchFamily="34" charset="0"/>
            </a:endParaRPr>
          </a:p>
        </p:txBody>
      </p:sp>
      <p:pic>
        <p:nvPicPr>
          <p:cNvPr id="10" name="Image 9">
            <a:extLst>
              <a:ext uri="{FF2B5EF4-FFF2-40B4-BE49-F238E27FC236}">
                <a16:creationId xmlns:a16="http://schemas.microsoft.com/office/drawing/2014/main" id="{9A067AD2-1257-2FE6-5339-A1A21758B379}"/>
              </a:ext>
            </a:extLst>
          </p:cNvPr>
          <p:cNvPicPr>
            <a:picLocks noChangeAspect="1"/>
          </p:cNvPicPr>
          <p:nvPr/>
        </p:nvPicPr>
        <p:blipFill>
          <a:blip r:embed="rId2"/>
          <a:srcRect t="17147" b="14041"/>
          <a:stretch>
            <a:fillRect/>
          </a:stretch>
        </p:blipFill>
        <p:spPr>
          <a:xfrm>
            <a:off x="10059166" y="1133095"/>
            <a:ext cx="1945109" cy="1009550"/>
          </a:xfrm>
          <a:prstGeom prst="rect">
            <a:avLst/>
          </a:prstGeom>
        </p:spPr>
      </p:pic>
      <p:pic>
        <p:nvPicPr>
          <p:cNvPr id="11" name="Image 10">
            <a:extLst>
              <a:ext uri="{FF2B5EF4-FFF2-40B4-BE49-F238E27FC236}">
                <a16:creationId xmlns:a16="http://schemas.microsoft.com/office/drawing/2014/main" id="{E141FBDF-C072-E598-B842-1AB7E653F46B}"/>
              </a:ext>
            </a:extLst>
          </p:cNvPr>
          <p:cNvPicPr>
            <a:picLocks noChangeAspect="1"/>
          </p:cNvPicPr>
          <p:nvPr/>
        </p:nvPicPr>
        <p:blipFill>
          <a:blip r:embed="rId3"/>
          <a:srcRect l="18711" r="17347" b="16216"/>
          <a:stretch>
            <a:fillRect/>
          </a:stretch>
        </p:blipFill>
        <p:spPr>
          <a:xfrm>
            <a:off x="10470151" y="2704307"/>
            <a:ext cx="1356630" cy="1334955"/>
          </a:xfrm>
          <a:prstGeom prst="rect">
            <a:avLst/>
          </a:prstGeom>
        </p:spPr>
      </p:pic>
      <p:pic>
        <p:nvPicPr>
          <p:cNvPr id="12" name="Image 11">
            <a:extLst>
              <a:ext uri="{FF2B5EF4-FFF2-40B4-BE49-F238E27FC236}">
                <a16:creationId xmlns:a16="http://schemas.microsoft.com/office/drawing/2014/main" id="{4B5C25DC-3C32-AAE5-D252-01265319A752}"/>
              </a:ext>
            </a:extLst>
          </p:cNvPr>
          <p:cNvPicPr>
            <a:picLocks noChangeAspect="1"/>
          </p:cNvPicPr>
          <p:nvPr/>
        </p:nvPicPr>
        <p:blipFill>
          <a:blip r:embed="rId4"/>
          <a:stretch>
            <a:fillRect/>
          </a:stretch>
        </p:blipFill>
        <p:spPr>
          <a:xfrm>
            <a:off x="10418677" y="4503152"/>
            <a:ext cx="1459578" cy="1459578"/>
          </a:xfrm>
          <a:prstGeom prst="rect">
            <a:avLst/>
          </a:prstGeom>
        </p:spPr>
      </p:pic>
    </p:spTree>
    <p:extLst>
      <p:ext uri="{BB962C8B-B14F-4D97-AF65-F5344CB8AC3E}">
        <p14:creationId xmlns:p14="http://schemas.microsoft.com/office/powerpoint/2010/main" val="42225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a:extLst>
              <a:ext uri="{FF2B5EF4-FFF2-40B4-BE49-F238E27FC236}">
                <a16:creationId xmlns:a16="http://schemas.microsoft.com/office/drawing/2014/main" id="{1870F751-352F-95B0-ED3C-98BC63CD4323}"/>
              </a:ext>
            </a:extLst>
          </p:cNvPr>
          <p:cNvSpPr>
            <a:spLocks noGrp="1"/>
          </p:cNvSpPr>
          <p:nvPr>
            <p:ph type="ctrTitle"/>
          </p:nvPr>
        </p:nvSpPr>
        <p:spPr>
          <a:xfrm>
            <a:off x="233083" y="220433"/>
            <a:ext cx="10054495" cy="332399"/>
          </a:xfrm>
        </p:spPr>
        <p:txBody>
          <a:bodyPr/>
          <a:lstStyle/>
          <a:p>
            <a:r>
              <a:rPr lang="fr-FR" sz="2350" dirty="0">
                <a:latin typeface="Arial"/>
                <a:cs typeface="Arial"/>
              </a:rPr>
              <a:t>Caractéristiques –</a:t>
            </a:r>
            <a:r>
              <a:rPr lang="fr-FR" dirty="0"/>
              <a:t>PC42E-D – Honeywell  </a:t>
            </a:r>
          </a:p>
        </p:txBody>
      </p:sp>
      <p:sp>
        <p:nvSpPr>
          <p:cNvPr id="4" name="ZoneTexte 3">
            <a:extLst>
              <a:ext uri="{FF2B5EF4-FFF2-40B4-BE49-F238E27FC236}">
                <a16:creationId xmlns:a16="http://schemas.microsoft.com/office/drawing/2014/main" id="{3C02F09B-FC8B-CF3E-449D-B2AF69C32CB7}"/>
              </a:ext>
            </a:extLst>
          </p:cNvPr>
          <p:cNvSpPr txBox="1"/>
          <p:nvPr/>
        </p:nvSpPr>
        <p:spPr>
          <a:xfrm>
            <a:off x="166287" y="744691"/>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1. Caractéristiques</a:t>
            </a:r>
            <a:endParaRPr lang="fr-FR" sz="1600" b="1" dirty="0">
              <a:solidFill>
                <a:srgbClr val="4D539D"/>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3AE0AF1-3280-7674-95D3-40FA436323CD}"/>
              </a:ext>
            </a:extLst>
          </p:cNvPr>
          <p:cNvSpPr txBox="1"/>
          <p:nvPr/>
        </p:nvSpPr>
        <p:spPr>
          <a:xfrm>
            <a:off x="191936" y="1219256"/>
            <a:ext cx="1349021"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solidFill>
                  <a:srgbClr val="4D539D"/>
                </a:solidFill>
                <a:latin typeface="Arial" panose="020B0604020202020204" pitchFamily="34" charset="0"/>
                <a:cs typeface="Arial" panose="020B0604020202020204" pitchFamily="34" charset="0"/>
              </a:rPr>
              <a:t>OS</a:t>
            </a:r>
            <a:endParaRPr lang="fr-FR" dirty="0">
              <a:solidFill>
                <a:srgbClr val="4D539D"/>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3D2E0D2F-C500-CD5B-FDA9-2ABC8CE0FE9F}"/>
              </a:ext>
            </a:extLst>
          </p:cNvPr>
          <p:cNvSpPr txBox="1"/>
          <p:nvPr/>
        </p:nvSpPr>
        <p:spPr>
          <a:xfrm>
            <a:off x="1497822" y="1159378"/>
            <a:ext cx="4327942" cy="461665"/>
          </a:xfrm>
          <a:prstGeom prst="rect">
            <a:avLst/>
          </a:prstGeom>
          <a:noFill/>
        </p:spPr>
        <p:txBody>
          <a:bodyPr wrap="square" lIns="91440" tIns="45720" rIns="91440" bIns="45720" rtlCol="0" anchor="t">
            <a:spAutoFit/>
          </a:bodyPr>
          <a:lstStyle/>
          <a:p>
            <a:pPr marL="90170" lvl="1" algn="just">
              <a:buClr>
                <a:srgbClr val="C00000"/>
              </a:buClr>
              <a:defRPr/>
            </a:pPr>
            <a:r>
              <a:rPr lang="fr-FR" sz="1200" dirty="0">
                <a:solidFill>
                  <a:srgbClr val="59596B"/>
                </a:solidFill>
                <a:latin typeface="Arial"/>
                <a:cs typeface="Arial"/>
              </a:rPr>
              <a:t>Compatible avec les pilotes Windows (</a:t>
            </a:r>
            <a:r>
              <a:rPr lang="fr-FR" sz="1200" dirty="0" err="1">
                <a:solidFill>
                  <a:srgbClr val="59596B"/>
                </a:solidFill>
                <a:latin typeface="Arial"/>
                <a:cs typeface="Arial"/>
              </a:rPr>
              <a:t>InterDriver</a:t>
            </a:r>
            <a:r>
              <a:rPr lang="fr-FR" sz="1200" dirty="0">
                <a:solidFill>
                  <a:srgbClr val="59596B"/>
                </a:solidFill>
                <a:latin typeface="Arial"/>
                <a:cs typeface="Arial"/>
              </a:rPr>
              <a:t>), Linux (CUPS) et Honeywell </a:t>
            </a:r>
            <a:r>
              <a:rPr lang="fr-FR" sz="1200" dirty="0" err="1">
                <a:solidFill>
                  <a:srgbClr val="59596B"/>
                </a:solidFill>
                <a:latin typeface="Arial"/>
                <a:cs typeface="Arial"/>
              </a:rPr>
              <a:t>Device</a:t>
            </a:r>
            <a:r>
              <a:rPr lang="fr-FR" sz="1200" dirty="0">
                <a:solidFill>
                  <a:srgbClr val="59596B"/>
                </a:solidFill>
                <a:latin typeface="Arial"/>
                <a:cs typeface="Arial"/>
              </a:rPr>
              <a:t> Types pour SAP</a:t>
            </a:r>
            <a:endParaRPr lang="fr-FR" dirty="0"/>
          </a:p>
        </p:txBody>
      </p:sp>
      <p:sp>
        <p:nvSpPr>
          <p:cNvPr id="10" name="ZoneTexte 9">
            <a:extLst>
              <a:ext uri="{FF2B5EF4-FFF2-40B4-BE49-F238E27FC236}">
                <a16:creationId xmlns:a16="http://schemas.microsoft.com/office/drawing/2014/main" id="{951FBDAF-FDDE-CAA1-525E-99B5235FC5DE}"/>
              </a:ext>
            </a:extLst>
          </p:cNvPr>
          <p:cNvSpPr txBox="1"/>
          <p:nvPr/>
        </p:nvSpPr>
        <p:spPr>
          <a:xfrm>
            <a:off x="1456161" y="1736233"/>
            <a:ext cx="4327942" cy="276999"/>
          </a:xfrm>
          <a:prstGeom prst="rect">
            <a:avLst/>
          </a:prstGeom>
          <a:noFill/>
        </p:spPr>
        <p:txBody>
          <a:bodyPr wrap="square" lIns="91440" tIns="45720" rIns="91440" bIns="45720" rtlCol="0" anchor="t">
            <a:spAutoFit/>
          </a:bodyPr>
          <a:lstStyle/>
          <a:p>
            <a:pPr marL="90170" lvl="1" algn="just">
              <a:buClr>
                <a:srgbClr val="C00000"/>
              </a:buClr>
              <a:defRPr/>
            </a:pPr>
            <a:r>
              <a:rPr lang="fr-FR" sz="1200" dirty="0">
                <a:solidFill>
                  <a:srgbClr val="59596B"/>
                </a:solidFill>
                <a:latin typeface="Arial"/>
                <a:cs typeface="Arial"/>
              </a:rPr>
              <a:t>Interface avec 3 icônes d'état, 3 DEL et un bouton ECO</a:t>
            </a:r>
          </a:p>
        </p:txBody>
      </p:sp>
      <p:sp>
        <p:nvSpPr>
          <p:cNvPr id="13" name="ZoneTexte 12">
            <a:extLst>
              <a:ext uri="{FF2B5EF4-FFF2-40B4-BE49-F238E27FC236}">
                <a16:creationId xmlns:a16="http://schemas.microsoft.com/office/drawing/2014/main" id="{851A6C77-7CA4-B59E-5A3A-18C26473FF5B}"/>
              </a:ext>
            </a:extLst>
          </p:cNvPr>
          <p:cNvSpPr txBox="1"/>
          <p:nvPr/>
        </p:nvSpPr>
        <p:spPr>
          <a:xfrm>
            <a:off x="1505569" y="2866027"/>
            <a:ext cx="4447825" cy="276999"/>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r>
              <a:rPr lang="fr-FR" sz="1200" dirty="0">
                <a:solidFill>
                  <a:srgbClr val="59596B"/>
                </a:solidFill>
                <a:latin typeface="Arial"/>
                <a:cs typeface="Arial"/>
              </a:rPr>
              <a:t>256 Mo de mémoire SDRAM et 256 Mo de mémoire Flash</a:t>
            </a:r>
            <a:endParaRPr lang="fr-FR" sz="1200" dirty="0">
              <a:solidFill>
                <a:srgbClr val="59596B"/>
              </a:solidFill>
              <a:cs typeface="Arial"/>
            </a:endParaRPr>
          </a:p>
        </p:txBody>
      </p:sp>
      <p:sp>
        <p:nvSpPr>
          <p:cNvPr id="17" name="ZoneTexte 16">
            <a:extLst>
              <a:ext uri="{FF2B5EF4-FFF2-40B4-BE49-F238E27FC236}">
                <a16:creationId xmlns:a16="http://schemas.microsoft.com/office/drawing/2014/main" id="{93F165B7-63B7-BB98-9DAD-3D4F2DF3EB81}"/>
              </a:ext>
            </a:extLst>
          </p:cNvPr>
          <p:cNvSpPr txBox="1"/>
          <p:nvPr/>
        </p:nvSpPr>
        <p:spPr>
          <a:xfrm>
            <a:off x="1497822" y="3268475"/>
            <a:ext cx="4341701" cy="461665"/>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pPr marL="90170" lvl="1">
              <a:defRPr/>
            </a:pPr>
            <a:r>
              <a:rPr lang="fr-FR" dirty="0">
                <a:solidFill>
                  <a:srgbClr val="59596B"/>
                </a:solidFill>
              </a:rPr>
              <a:t>Supporte tous les principaux types de codes-barres 1D et 2D via les langages de commande standards</a:t>
            </a:r>
          </a:p>
        </p:txBody>
      </p:sp>
      <p:sp>
        <p:nvSpPr>
          <p:cNvPr id="20" name="ZoneTexte 19">
            <a:extLst>
              <a:ext uri="{FF2B5EF4-FFF2-40B4-BE49-F238E27FC236}">
                <a16:creationId xmlns:a16="http://schemas.microsoft.com/office/drawing/2014/main" id="{64FD41FC-3B8C-CF20-A425-E946044845C3}"/>
              </a:ext>
            </a:extLst>
          </p:cNvPr>
          <p:cNvSpPr txBox="1"/>
          <p:nvPr/>
        </p:nvSpPr>
        <p:spPr>
          <a:xfrm>
            <a:off x="1530980" y="4287375"/>
            <a:ext cx="424462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Ethernet interne installé en usine ; support des protocoles TCP/IP (IPv4 et IPv6)</a:t>
            </a:r>
            <a:endParaRPr lang="fr-FR" dirty="0"/>
          </a:p>
        </p:txBody>
      </p:sp>
      <p:sp>
        <p:nvSpPr>
          <p:cNvPr id="24" name="ZoneTexte 23">
            <a:extLst>
              <a:ext uri="{FF2B5EF4-FFF2-40B4-BE49-F238E27FC236}">
                <a16:creationId xmlns:a16="http://schemas.microsoft.com/office/drawing/2014/main" id="{5FD92817-81DA-218D-2AEB-69B98D94284B}"/>
              </a:ext>
            </a:extLst>
          </p:cNvPr>
          <p:cNvSpPr txBox="1"/>
          <p:nvPr/>
        </p:nvSpPr>
        <p:spPr>
          <a:xfrm>
            <a:off x="1532453" y="3824686"/>
            <a:ext cx="4244620"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Appareil USB et pot USB Host intégré</a:t>
            </a:r>
          </a:p>
        </p:txBody>
      </p:sp>
      <p:sp>
        <p:nvSpPr>
          <p:cNvPr id="26" name="ZoneTexte 25">
            <a:extLst>
              <a:ext uri="{FF2B5EF4-FFF2-40B4-BE49-F238E27FC236}">
                <a16:creationId xmlns:a16="http://schemas.microsoft.com/office/drawing/2014/main" id="{CEA0DE16-D4AA-1320-A54A-40C6832B843E}"/>
              </a:ext>
            </a:extLst>
          </p:cNvPr>
          <p:cNvSpPr txBox="1"/>
          <p:nvPr/>
        </p:nvSpPr>
        <p:spPr>
          <a:xfrm>
            <a:off x="1556468" y="5948887"/>
            <a:ext cx="4244620" cy="461665"/>
          </a:xfrm>
          <a:prstGeom prst="rect">
            <a:avLst/>
          </a:prstGeom>
          <a:noFill/>
        </p:spPr>
        <p:txBody>
          <a:bodyPr wrap="square" lIns="91440" tIns="45720" rIns="91440" bIns="45720" rtlCol="0" anchor="t">
            <a:spAutoFit/>
          </a:bodyPr>
          <a:lstStyle/>
          <a:p>
            <a:pPr marL="60325" lvl="1">
              <a:defRPr/>
            </a:pPr>
            <a:r>
              <a:rPr lang="fr-FR" sz="1200">
                <a:solidFill>
                  <a:srgbClr val="59596B"/>
                </a:solidFill>
                <a:latin typeface="Arial" panose="020B0604020202020204" pitchFamily="34" charset="0"/>
                <a:cs typeface="Arial" panose="020B0604020202020204" pitchFamily="34" charset="0"/>
              </a:rPr>
              <a:t>Jusqu'à 8 ips (203,2 mm/s) en 203 dpi et 6 ips (152,4 mm/s) en 300 dpi</a:t>
            </a:r>
            <a:endParaRPr lang="fr-FR" sz="1200" dirty="0">
              <a:solidFill>
                <a:srgbClr val="59596B"/>
              </a:solidFill>
              <a:latin typeface="Arial" panose="020B0604020202020204" pitchFamily="34" charset="0"/>
              <a:cs typeface="Arial" panose="020B0604020202020204" pitchFamily="34" charset="0"/>
            </a:endParaRPr>
          </a:p>
        </p:txBody>
      </p:sp>
      <p:sp>
        <p:nvSpPr>
          <p:cNvPr id="27" name="ZoneTexte 26">
            <a:extLst>
              <a:ext uri="{FF2B5EF4-FFF2-40B4-BE49-F238E27FC236}">
                <a16:creationId xmlns:a16="http://schemas.microsoft.com/office/drawing/2014/main" id="{7E431348-B3D6-4E84-4E00-C4D3915ABBE7}"/>
              </a:ext>
            </a:extLst>
          </p:cNvPr>
          <p:cNvSpPr txBox="1"/>
          <p:nvPr/>
        </p:nvSpPr>
        <p:spPr>
          <a:xfrm>
            <a:off x="5827549" y="3204479"/>
            <a:ext cx="1357491" cy="646331"/>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Prises en charges des scanners</a:t>
            </a:r>
            <a:endParaRPr lang="fr-FR"/>
          </a:p>
        </p:txBody>
      </p:sp>
      <p:sp>
        <p:nvSpPr>
          <p:cNvPr id="28" name="ZoneTexte 27">
            <a:extLst>
              <a:ext uri="{FF2B5EF4-FFF2-40B4-BE49-F238E27FC236}">
                <a16:creationId xmlns:a16="http://schemas.microsoft.com/office/drawing/2014/main" id="{DB60F754-34D6-3B41-861D-E5F1FCCC9CEF}"/>
              </a:ext>
            </a:extLst>
          </p:cNvPr>
          <p:cNvSpPr txBox="1"/>
          <p:nvPr/>
        </p:nvSpPr>
        <p:spPr>
          <a:xfrm>
            <a:off x="7119778" y="3333402"/>
            <a:ext cx="473569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Compatible avec les options de moteur de scan via les accessoires ou intégration logicielle.</a:t>
            </a:r>
            <a:endParaRPr lang="fr-FR" dirty="0"/>
          </a:p>
        </p:txBody>
      </p:sp>
      <p:sp>
        <p:nvSpPr>
          <p:cNvPr id="29" name="ZoneTexte 28">
            <a:extLst>
              <a:ext uri="{FF2B5EF4-FFF2-40B4-BE49-F238E27FC236}">
                <a16:creationId xmlns:a16="http://schemas.microsoft.com/office/drawing/2014/main" id="{75658EFE-1F96-184E-B660-B4C39A430011}"/>
              </a:ext>
            </a:extLst>
          </p:cNvPr>
          <p:cNvSpPr txBox="1"/>
          <p:nvPr/>
        </p:nvSpPr>
        <p:spPr>
          <a:xfrm>
            <a:off x="5821967" y="1225800"/>
            <a:ext cx="134902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Audio</a:t>
            </a:r>
            <a:endParaRPr lang="fr-FR"/>
          </a:p>
        </p:txBody>
      </p:sp>
      <p:sp>
        <p:nvSpPr>
          <p:cNvPr id="30" name="ZoneTexte 29">
            <a:extLst>
              <a:ext uri="{FF2B5EF4-FFF2-40B4-BE49-F238E27FC236}">
                <a16:creationId xmlns:a16="http://schemas.microsoft.com/office/drawing/2014/main" id="{92B0F03C-9B75-8AA7-D217-62C1FE9836F3}"/>
              </a:ext>
            </a:extLst>
          </p:cNvPr>
          <p:cNvSpPr txBox="1"/>
          <p:nvPr/>
        </p:nvSpPr>
        <p:spPr>
          <a:xfrm>
            <a:off x="1435446" y="2006170"/>
            <a:ext cx="4194824" cy="646331"/>
          </a:xfrm>
          <a:prstGeom prst="rect">
            <a:avLst/>
          </a:prstGeom>
          <a:noFill/>
        </p:spPr>
        <p:txBody>
          <a:bodyPr wrap="square" lIns="91440" tIns="45720" rIns="91440" bIns="45720" rtlCol="0" anchor="t">
            <a:spAutoFit/>
          </a:bodyPr>
          <a:lstStyle>
            <a:defPPr>
              <a:defRPr lang="fr-FR"/>
            </a:defPPr>
            <a:lvl2pPr marL="90170" lvl="1" algn="just">
              <a:buClr>
                <a:srgbClr val="C00000"/>
              </a:buClr>
              <a:defRPr sz="1200">
                <a:solidFill>
                  <a:srgbClr val="59596B"/>
                </a:solidFill>
                <a:latin typeface="Arial" panose="020B0604020202020204" pitchFamily="34" charset="0"/>
                <a:cs typeface="Arial" panose="020B0604020202020204" pitchFamily="34" charset="0"/>
              </a:defRPr>
            </a:lvl2pPr>
          </a:lstStyle>
          <a:p>
            <a:pPr lvl="1"/>
            <a:r>
              <a:rPr lang="fr-FR" dirty="0">
                <a:latin typeface="Arial"/>
                <a:cs typeface="Arial"/>
              </a:rPr>
              <a:t>Plateforme Honeywell Printer Edge™ pour une configuration simplifiée, une sécurité renforcée et une gestion intelligente du réseau</a:t>
            </a:r>
            <a:endParaRPr lang="fr-FR" dirty="0"/>
          </a:p>
        </p:txBody>
      </p:sp>
      <p:sp>
        <p:nvSpPr>
          <p:cNvPr id="32" name="ZoneTexte 31">
            <a:extLst>
              <a:ext uri="{FF2B5EF4-FFF2-40B4-BE49-F238E27FC236}">
                <a16:creationId xmlns:a16="http://schemas.microsoft.com/office/drawing/2014/main" id="{DA228ABC-6CFC-54AD-C345-A12405190BBF}"/>
              </a:ext>
            </a:extLst>
          </p:cNvPr>
          <p:cNvSpPr txBox="1"/>
          <p:nvPr/>
        </p:nvSpPr>
        <p:spPr>
          <a:xfrm>
            <a:off x="5821967" y="1727148"/>
            <a:ext cx="1349021"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t>Dimensions</a:t>
            </a:r>
            <a:endParaRPr lang="fr-FR"/>
          </a:p>
        </p:txBody>
      </p:sp>
      <p:sp>
        <p:nvSpPr>
          <p:cNvPr id="33" name="ZoneTexte 32">
            <a:extLst>
              <a:ext uri="{FF2B5EF4-FFF2-40B4-BE49-F238E27FC236}">
                <a16:creationId xmlns:a16="http://schemas.microsoft.com/office/drawing/2014/main" id="{68664193-9437-3D7A-DB49-05671FA386E9}"/>
              </a:ext>
            </a:extLst>
          </p:cNvPr>
          <p:cNvSpPr txBox="1"/>
          <p:nvPr/>
        </p:nvSpPr>
        <p:spPr>
          <a:xfrm>
            <a:off x="7075299" y="1716671"/>
            <a:ext cx="4735690"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latin typeface="Arial"/>
                <a:cs typeface="Arial"/>
              </a:rPr>
              <a:t>222 mm x 184 mm x 174 mm</a:t>
            </a:r>
            <a:endParaRPr lang="fr-FR" sz="1200" dirty="0">
              <a:solidFill>
                <a:srgbClr val="59596B"/>
              </a:solidFill>
              <a:cs typeface="Arial"/>
            </a:endParaRPr>
          </a:p>
        </p:txBody>
      </p:sp>
      <p:sp>
        <p:nvSpPr>
          <p:cNvPr id="34" name="ZoneTexte 33">
            <a:extLst>
              <a:ext uri="{FF2B5EF4-FFF2-40B4-BE49-F238E27FC236}">
                <a16:creationId xmlns:a16="http://schemas.microsoft.com/office/drawing/2014/main" id="{8FB36C66-CFB1-10B1-835F-9741068996EB}"/>
              </a:ext>
            </a:extLst>
          </p:cNvPr>
          <p:cNvSpPr txBox="1"/>
          <p:nvPr/>
        </p:nvSpPr>
        <p:spPr>
          <a:xfrm>
            <a:off x="5821967" y="2144703"/>
            <a:ext cx="1349021"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t>Poids</a:t>
            </a:r>
            <a:endParaRPr lang="fr-FR"/>
          </a:p>
        </p:txBody>
      </p:sp>
      <p:sp>
        <p:nvSpPr>
          <p:cNvPr id="35" name="ZoneTexte 34">
            <a:extLst>
              <a:ext uri="{FF2B5EF4-FFF2-40B4-BE49-F238E27FC236}">
                <a16:creationId xmlns:a16="http://schemas.microsoft.com/office/drawing/2014/main" id="{57834092-0687-3D14-D228-F2F232426F70}"/>
              </a:ext>
            </a:extLst>
          </p:cNvPr>
          <p:cNvSpPr txBox="1"/>
          <p:nvPr/>
        </p:nvSpPr>
        <p:spPr>
          <a:xfrm>
            <a:off x="7091031" y="2121405"/>
            <a:ext cx="4735690"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cs typeface="Arial"/>
              </a:rPr>
              <a:t>1,5 kg</a:t>
            </a:r>
          </a:p>
        </p:txBody>
      </p:sp>
      <p:sp>
        <p:nvSpPr>
          <p:cNvPr id="36" name="ZoneTexte 35">
            <a:extLst>
              <a:ext uri="{FF2B5EF4-FFF2-40B4-BE49-F238E27FC236}">
                <a16:creationId xmlns:a16="http://schemas.microsoft.com/office/drawing/2014/main" id="{AC611113-96E7-5540-DA16-12538811F1FA}"/>
              </a:ext>
            </a:extLst>
          </p:cNvPr>
          <p:cNvSpPr txBox="1"/>
          <p:nvPr/>
        </p:nvSpPr>
        <p:spPr>
          <a:xfrm>
            <a:off x="5821967" y="2572477"/>
            <a:ext cx="134902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atin typeface="Arial"/>
                <a:cs typeface="Arial"/>
              </a:rPr>
              <a:t>Ports d'interfaces</a:t>
            </a:r>
            <a:endParaRPr lang="fr-FR"/>
          </a:p>
        </p:txBody>
      </p:sp>
      <p:sp>
        <p:nvSpPr>
          <p:cNvPr id="37" name="ZoneTexte 36">
            <a:extLst>
              <a:ext uri="{FF2B5EF4-FFF2-40B4-BE49-F238E27FC236}">
                <a16:creationId xmlns:a16="http://schemas.microsoft.com/office/drawing/2014/main" id="{DA9DE800-4B48-4DAA-4DBD-7951536A3890}"/>
              </a:ext>
            </a:extLst>
          </p:cNvPr>
          <p:cNvSpPr txBox="1"/>
          <p:nvPr/>
        </p:nvSpPr>
        <p:spPr>
          <a:xfrm>
            <a:off x="7075299" y="2558868"/>
            <a:ext cx="4735690" cy="461665"/>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latin typeface="Arial"/>
                <a:cs typeface="Arial"/>
              </a:rPr>
              <a:t>USB </a:t>
            </a:r>
            <a:r>
              <a:rPr lang="fr-FR" sz="1200" dirty="0" err="1">
                <a:solidFill>
                  <a:srgbClr val="59596B"/>
                </a:solidFill>
                <a:latin typeface="Arial"/>
                <a:cs typeface="Arial"/>
              </a:rPr>
              <a:t>Device</a:t>
            </a:r>
            <a:r>
              <a:rPr lang="fr-FR" sz="1200" dirty="0">
                <a:solidFill>
                  <a:srgbClr val="59596B"/>
                </a:solidFill>
                <a:latin typeface="Arial"/>
                <a:cs typeface="Arial"/>
              </a:rPr>
              <a:t>, USB Host, Ethernet (installé en usine) et port Série (RS-232)</a:t>
            </a:r>
            <a:endParaRPr lang="fr-FR" dirty="0">
              <a:latin typeface="Arial"/>
              <a:cs typeface="Arial"/>
            </a:endParaRPr>
          </a:p>
        </p:txBody>
      </p:sp>
      <p:sp>
        <p:nvSpPr>
          <p:cNvPr id="38" name="ZoneTexte 37">
            <a:extLst>
              <a:ext uri="{FF2B5EF4-FFF2-40B4-BE49-F238E27FC236}">
                <a16:creationId xmlns:a16="http://schemas.microsoft.com/office/drawing/2014/main" id="{B73C4EC5-884E-197D-6839-88E36154009C}"/>
              </a:ext>
            </a:extLst>
          </p:cNvPr>
          <p:cNvSpPr txBox="1"/>
          <p:nvPr/>
        </p:nvSpPr>
        <p:spPr>
          <a:xfrm>
            <a:off x="7425664" y="985413"/>
            <a:ext cx="4436534" cy="276999"/>
          </a:xfrm>
          <a:prstGeom prst="rect">
            <a:avLst/>
          </a:prstGeom>
          <a:noFill/>
        </p:spPr>
        <p:txBody>
          <a:bodyPr wrap="square" lIns="91440" tIns="45720" rIns="91440" bIns="45720" rtlCol="0" anchor="t">
            <a:spAutoFit/>
          </a:bodyPr>
          <a:lstStyle>
            <a:defPPr>
              <a:defRPr lang="fr-FR"/>
            </a:defPPr>
            <a:lvl2pPr marL="90170" lvl="1" algn="just">
              <a:buClr>
                <a:srgbClr val="C00000"/>
              </a:buClr>
              <a:defRPr sz="1200">
                <a:solidFill>
                  <a:srgbClr val="59596B"/>
                </a:solidFill>
                <a:latin typeface="Arial" panose="020B0604020202020204" pitchFamily="34" charset="0"/>
                <a:cs typeface="Arial" panose="020B0604020202020204" pitchFamily="34" charset="0"/>
              </a:defRPr>
            </a:lvl2pPr>
          </a:lstStyle>
          <a:p>
            <a:endParaRPr lang="fr-FR" sz="1200" dirty="0">
              <a:solidFill>
                <a:srgbClr val="59596B"/>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C6E34E82-4F27-037C-5EC2-72EFE6E9B592}"/>
              </a:ext>
            </a:extLst>
          </p:cNvPr>
          <p:cNvSpPr txBox="1"/>
          <p:nvPr/>
        </p:nvSpPr>
        <p:spPr>
          <a:xfrm>
            <a:off x="1530979" y="4852729"/>
            <a:ext cx="424462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Alertes via DEL de statut et indicateurs d'icônes pour surveiller l'état de fonctionnement</a:t>
            </a:r>
            <a:endParaRPr lang="fr-FR" dirty="0"/>
          </a:p>
        </p:txBody>
      </p:sp>
      <p:sp>
        <p:nvSpPr>
          <p:cNvPr id="48" name="ZoneTexte 47">
            <a:extLst>
              <a:ext uri="{FF2B5EF4-FFF2-40B4-BE49-F238E27FC236}">
                <a16:creationId xmlns:a16="http://schemas.microsoft.com/office/drawing/2014/main" id="{4EA19557-7F7C-4578-A1E2-9B74339FADF9}"/>
              </a:ext>
            </a:extLst>
          </p:cNvPr>
          <p:cNvSpPr txBox="1"/>
          <p:nvPr/>
        </p:nvSpPr>
        <p:spPr>
          <a:xfrm>
            <a:off x="224579" y="5484945"/>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dirty="0">
                <a:latin typeface="Arial"/>
                <a:cs typeface="Arial"/>
              </a:rPr>
              <a:t>Résolution</a:t>
            </a:r>
            <a:endParaRPr lang="fr-FR" dirty="0"/>
          </a:p>
        </p:txBody>
      </p:sp>
      <p:sp>
        <p:nvSpPr>
          <p:cNvPr id="49" name="ZoneTexte 48">
            <a:extLst>
              <a:ext uri="{FF2B5EF4-FFF2-40B4-BE49-F238E27FC236}">
                <a16:creationId xmlns:a16="http://schemas.microsoft.com/office/drawing/2014/main" id="{084CB631-5838-E7EB-5AD0-68CD14966341}"/>
              </a:ext>
            </a:extLst>
          </p:cNvPr>
          <p:cNvSpPr txBox="1"/>
          <p:nvPr/>
        </p:nvSpPr>
        <p:spPr>
          <a:xfrm>
            <a:off x="1488577" y="5493141"/>
            <a:ext cx="4244620"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Options de 203 dpi (8 dots/mm) ou 300 dpi (12 dots/mm)</a:t>
            </a:r>
            <a:endParaRPr lang="fr-FR" dirty="0"/>
          </a:p>
        </p:txBody>
      </p:sp>
      <p:sp>
        <p:nvSpPr>
          <p:cNvPr id="52" name="ZoneTexte 51">
            <a:extLst>
              <a:ext uri="{FF2B5EF4-FFF2-40B4-BE49-F238E27FC236}">
                <a16:creationId xmlns:a16="http://schemas.microsoft.com/office/drawing/2014/main" id="{31C59C0B-68EC-E067-4003-139A064586BD}"/>
              </a:ext>
            </a:extLst>
          </p:cNvPr>
          <p:cNvSpPr txBox="1"/>
          <p:nvPr/>
        </p:nvSpPr>
        <p:spPr>
          <a:xfrm>
            <a:off x="7061247" y="1217811"/>
            <a:ext cx="4735690"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cs typeface="Arial"/>
              </a:rPr>
              <a:t>Tonalité d'alerte intégrée pour la surveillance de l'état d'impression</a:t>
            </a:r>
          </a:p>
        </p:txBody>
      </p:sp>
      <p:sp>
        <p:nvSpPr>
          <p:cNvPr id="53" name="ZoneTexte 52">
            <a:extLst>
              <a:ext uri="{FF2B5EF4-FFF2-40B4-BE49-F238E27FC236}">
                <a16:creationId xmlns:a16="http://schemas.microsoft.com/office/drawing/2014/main" id="{05F88A4B-8857-1E36-AD36-4AC420FD47F5}"/>
              </a:ext>
            </a:extLst>
          </p:cNvPr>
          <p:cNvSpPr txBox="1"/>
          <p:nvPr/>
        </p:nvSpPr>
        <p:spPr>
          <a:xfrm>
            <a:off x="5839839" y="4003349"/>
            <a:ext cx="1331150"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latin typeface="Arial"/>
                <a:cs typeface="Arial"/>
              </a:rPr>
              <a:t>Fixation &amp; </a:t>
            </a:r>
            <a:r>
              <a:rPr lang="fr-FR" altLang="fr-FR">
                <a:latin typeface="Arial"/>
                <a:cs typeface="Arial"/>
              </a:rPr>
              <a:t>supports</a:t>
            </a:r>
            <a:endParaRPr lang="fr-FR"/>
          </a:p>
        </p:txBody>
      </p:sp>
      <p:sp>
        <p:nvSpPr>
          <p:cNvPr id="54" name="ZoneTexte 53">
            <a:extLst>
              <a:ext uri="{FF2B5EF4-FFF2-40B4-BE49-F238E27FC236}">
                <a16:creationId xmlns:a16="http://schemas.microsoft.com/office/drawing/2014/main" id="{F7D082F7-4789-63E1-470E-A3C0782F652E}"/>
              </a:ext>
            </a:extLst>
          </p:cNvPr>
          <p:cNvSpPr txBox="1"/>
          <p:nvPr/>
        </p:nvSpPr>
        <p:spPr>
          <a:xfrm>
            <a:off x="7156646" y="4017258"/>
            <a:ext cx="4735690"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Conception à dessus plat facilitant l'utilisation empilable</a:t>
            </a:r>
            <a:endParaRPr lang="fr-FR" sz="1200" dirty="0">
              <a:solidFill>
                <a:srgbClr val="59596B"/>
              </a:solidFill>
              <a:cs typeface="Arial"/>
            </a:endParaRPr>
          </a:p>
        </p:txBody>
      </p:sp>
      <p:sp>
        <p:nvSpPr>
          <p:cNvPr id="55" name="ZoneTexte 54">
            <a:extLst>
              <a:ext uri="{FF2B5EF4-FFF2-40B4-BE49-F238E27FC236}">
                <a16:creationId xmlns:a16="http://schemas.microsoft.com/office/drawing/2014/main" id="{CA65B7D1-BCF0-F013-AF14-EEA7C5B4F0FB}"/>
              </a:ext>
            </a:extLst>
          </p:cNvPr>
          <p:cNvSpPr txBox="1"/>
          <p:nvPr/>
        </p:nvSpPr>
        <p:spPr>
          <a:xfrm>
            <a:off x="5813497" y="4655497"/>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Connectivité</a:t>
            </a:r>
            <a:endParaRPr lang="fr-FR" altLang="fr-FR" dirty="0"/>
          </a:p>
        </p:txBody>
      </p:sp>
      <p:sp>
        <p:nvSpPr>
          <p:cNvPr id="57" name="ZoneTexte 56">
            <a:extLst>
              <a:ext uri="{FF2B5EF4-FFF2-40B4-BE49-F238E27FC236}">
                <a16:creationId xmlns:a16="http://schemas.microsoft.com/office/drawing/2014/main" id="{4622B31C-D876-E2B8-963E-B26B05D406ED}"/>
              </a:ext>
            </a:extLst>
          </p:cNvPr>
          <p:cNvSpPr txBox="1"/>
          <p:nvPr/>
        </p:nvSpPr>
        <p:spPr>
          <a:xfrm>
            <a:off x="7156646" y="4447329"/>
            <a:ext cx="473569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Module optionnel (installable sur site) combinant Wi-Fi 5 et Bluetooth V5.0</a:t>
            </a:r>
            <a:endParaRPr lang="fr-FR" dirty="0"/>
          </a:p>
        </p:txBody>
      </p:sp>
      <p:sp>
        <p:nvSpPr>
          <p:cNvPr id="59" name="ZoneTexte 58">
            <a:extLst>
              <a:ext uri="{FF2B5EF4-FFF2-40B4-BE49-F238E27FC236}">
                <a16:creationId xmlns:a16="http://schemas.microsoft.com/office/drawing/2014/main" id="{FE6E2541-6169-C1EC-6027-E56D2A6953D5}"/>
              </a:ext>
            </a:extLst>
          </p:cNvPr>
          <p:cNvSpPr txBox="1"/>
          <p:nvPr/>
        </p:nvSpPr>
        <p:spPr>
          <a:xfrm>
            <a:off x="5839837" y="5072552"/>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Température</a:t>
            </a:r>
            <a:endParaRPr lang="fr-FR"/>
          </a:p>
        </p:txBody>
      </p:sp>
      <p:sp>
        <p:nvSpPr>
          <p:cNvPr id="60" name="ZoneTexte 59">
            <a:extLst>
              <a:ext uri="{FF2B5EF4-FFF2-40B4-BE49-F238E27FC236}">
                <a16:creationId xmlns:a16="http://schemas.microsoft.com/office/drawing/2014/main" id="{5088B853-F1F2-3560-D361-085907038B22}"/>
              </a:ext>
            </a:extLst>
          </p:cNvPr>
          <p:cNvSpPr txBox="1"/>
          <p:nvPr/>
        </p:nvSpPr>
        <p:spPr>
          <a:xfrm>
            <a:off x="7156646" y="4925047"/>
            <a:ext cx="4735690"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Température de fonctionnement : 5°C à +40°C</a:t>
            </a:r>
          </a:p>
          <a:p>
            <a:pPr marL="60325" lvl="1">
              <a:defRPr/>
            </a:pPr>
            <a:r>
              <a:rPr lang="fr-FR" sz="1200" dirty="0">
                <a:solidFill>
                  <a:srgbClr val="59596B"/>
                </a:solidFill>
                <a:cs typeface="Arial"/>
              </a:rPr>
              <a:t>Température de stockage : -40°C à +60°C</a:t>
            </a:r>
          </a:p>
        </p:txBody>
      </p:sp>
      <p:sp>
        <p:nvSpPr>
          <p:cNvPr id="61" name="ZoneTexte 60">
            <a:extLst>
              <a:ext uri="{FF2B5EF4-FFF2-40B4-BE49-F238E27FC236}">
                <a16:creationId xmlns:a16="http://schemas.microsoft.com/office/drawing/2014/main" id="{469C9C6C-C333-5953-6798-3BDDD22BBB15}"/>
              </a:ext>
            </a:extLst>
          </p:cNvPr>
          <p:cNvSpPr txBox="1"/>
          <p:nvPr/>
        </p:nvSpPr>
        <p:spPr>
          <a:xfrm>
            <a:off x="5851483" y="5548565"/>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Humidité</a:t>
            </a:r>
            <a:endParaRPr lang="fr-FR"/>
          </a:p>
        </p:txBody>
      </p:sp>
      <p:sp>
        <p:nvSpPr>
          <p:cNvPr id="62" name="ZoneTexte 61">
            <a:extLst>
              <a:ext uri="{FF2B5EF4-FFF2-40B4-BE49-F238E27FC236}">
                <a16:creationId xmlns:a16="http://schemas.microsoft.com/office/drawing/2014/main" id="{AA2FC152-5CA0-B577-8842-AACFDC3BF93C}"/>
              </a:ext>
            </a:extLst>
          </p:cNvPr>
          <p:cNvSpPr txBox="1"/>
          <p:nvPr/>
        </p:nvSpPr>
        <p:spPr>
          <a:xfrm>
            <a:off x="7156646" y="5443195"/>
            <a:ext cx="4735690"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cs typeface="Arial"/>
              </a:rPr>
              <a:t>10% à 90%, sans condensation</a:t>
            </a:r>
          </a:p>
        </p:txBody>
      </p:sp>
      <p:sp>
        <p:nvSpPr>
          <p:cNvPr id="64" name="ZoneTexte 63">
            <a:extLst>
              <a:ext uri="{FF2B5EF4-FFF2-40B4-BE49-F238E27FC236}">
                <a16:creationId xmlns:a16="http://schemas.microsoft.com/office/drawing/2014/main" id="{B4A4070D-C63A-6E9D-B58E-54FBE5AEAC4F}"/>
              </a:ext>
            </a:extLst>
          </p:cNvPr>
          <p:cNvSpPr txBox="1"/>
          <p:nvPr/>
        </p:nvSpPr>
        <p:spPr>
          <a:xfrm>
            <a:off x="7143447" y="5917723"/>
            <a:ext cx="4268838"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cs typeface="Arial"/>
              </a:rPr>
              <a:t>Certifications de sécurité CB, CE et conformité aux directives EMC Europe (EN55032 Classe A)</a:t>
            </a:r>
            <a:endParaRPr lang="fr-FR" dirty="0"/>
          </a:p>
        </p:txBody>
      </p:sp>
      <p:sp>
        <p:nvSpPr>
          <p:cNvPr id="3" name="ZoneTexte 2">
            <a:extLst>
              <a:ext uri="{FF2B5EF4-FFF2-40B4-BE49-F238E27FC236}">
                <a16:creationId xmlns:a16="http://schemas.microsoft.com/office/drawing/2014/main" id="{CFD5F976-E742-86E5-0AB0-01CBA36ACAEA}"/>
              </a:ext>
            </a:extLst>
          </p:cNvPr>
          <p:cNvSpPr txBox="1"/>
          <p:nvPr/>
        </p:nvSpPr>
        <p:spPr>
          <a:xfrm>
            <a:off x="190133" y="1722225"/>
            <a:ext cx="1343377"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Ecran</a:t>
            </a:r>
            <a:endParaRPr lang="fr-FR" dirty="0"/>
          </a:p>
        </p:txBody>
      </p:sp>
      <p:sp>
        <p:nvSpPr>
          <p:cNvPr id="5" name="ZoneTexte 4">
            <a:extLst>
              <a:ext uri="{FF2B5EF4-FFF2-40B4-BE49-F238E27FC236}">
                <a16:creationId xmlns:a16="http://schemas.microsoft.com/office/drawing/2014/main" id="{0F7E4ACB-533E-E8EC-4AEA-190E61BD6203}"/>
              </a:ext>
            </a:extLst>
          </p:cNvPr>
          <p:cNvSpPr txBox="1"/>
          <p:nvPr/>
        </p:nvSpPr>
        <p:spPr>
          <a:xfrm>
            <a:off x="158750" y="2241103"/>
            <a:ext cx="1329827"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Processeur</a:t>
            </a:r>
            <a:endParaRPr lang="fr-FR" dirty="0"/>
          </a:p>
        </p:txBody>
      </p:sp>
      <p:sp>
        <p:nvSpPr>
          <p:cNvPr id="15" name="ZoneTexte 14">
            <a:extLst>
              <a:ext uri="{FF2B5EF4-FFF2-40B4-BE49-F238E27FC236}">
                <a16:creationId xmlns:a16="http://schemas.microsoft.com/office/drawing/2014/main" id="{FB4421DA-9D26-A177-FC29-882D2A873563}"/>
              </a:ext>
            </a:extLst>
          </p:cNvPr>
          <p:cNvSpPr txBox="1"/>
          <p:nvPr/>
        </p:nvSpPr>
        <p:spPr>
          <a:xfrm>
            <a:off x="182201" y="2819295"/>
            <a:ext cx="1332081"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Mémoire</a:t>
            </a:r>
            <a:endParaRPr lang="fr-FR" dirty="0"/>
          </a:p>
        </p:txBody>
      </p:sp>
      <p:sp>
        <p:nvSpPr>
          <p:cNvPr id="21" name="ZoneTexte 20">
            <a:extLst>
              <a:ext uri="{FF2B5EF4-FFF2-40B4-BE49-F238E27FC236}">
                <a16:creationId xmlns:a16="http://schemas.microsoft.com/office/drawing/2014/main" id="{3CD157EF-6A3F-A073-9452-92D5025730BC}"/>
              </a:ext>
            </a:extLst>
          </p:cNvPr>
          <p:cNvSpPr txBox="1"/>
          <p:nvPr/>
        </p:nvSpPr>
        <p:spPr>
          <a:xfrm>
            <a:off x="209114" y="4284634"/>
            <a:ext cx="134902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Connexions réseau </a:t>
            </a:r>
            <a:endParaRPr lang="fr-FR"/>
          </a:p>
        </p:txBody>
      </p:sp>
      <p:sp>
        <p:nvSpPr>
          <p:cNvPr id="22" name="ZoneTexte 21">
            <a:extLst>
              <a:ext uri="{FF2B5EF4-FFF2-40B4-BE49-F238E27FC236}">
                <a16:creationId xmlns:a16="http://schemas.microsoft.com/office/drawing/2014/main" id="{83A9EA4E-27F3-0E10-9246-72B6EA67D12D}"/>
              </a:ext>
            </a:extLst>
          </p:cNvPr>
          <p:cNvSpPr txBox="1"/>
          <p:nvPr/>
        </p:nvSpPr>
        <p:spPr>
          <a:xfrm>
            <a:off x="182201" y="3254441"/>
            <a:ext cx="1342805" cy="461665"/>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Lecteur </a:t>
            </a:r>
          </a:p>
          <a:p>
            <a:r>
              <a:rPr lang="fr-FR" altLang="fr-FR" dirty="0"/>
              <a:t>(codes-barres)</a:t>
            </a:r>
            <a:endParaRPr lang="fr-FR" dirty="0"/>
          </a:p>
        </p:txBody>
      </p:sp>
      <p:sp>
        <p:nvSpPr>
          <p:cNvPr id="31" name="ZoneTexte 30">
            <a:extLst>
              <a:ext uri="{FF2B5EF4-FFF2-40B4-BE49-F238E27FC236}">
                <a16:creationId xmlns:a16="http://schemas.microsoft.com/office/drawing/2014/main" id="{1724E10C-3B58-742C-DAC3-FC3FC113FBF3}"/>
              </a:ext>
            </a:extLst>
          </p:cNvPr>
          <p:cNvSpPr txBox="1"/>
          <p:nvPr/>
        </p:nvSpPr>
        <p:spPr>
          <a:xfrm>
            <a:off x="215330" y="3831632"/>
            <a:ext cx="1342805"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t>Connectivité</a:t>
            </a:r>
            <a:endParaRPr lang="fr-FR"/>
          </a:p>
        </p:txBody>
      </p:sp>
      <p:sp>
        <p:nvSpPr>
          <p:cNvPr id="40" name="ZoneTexte 39">
            <a:extLst>
              <a:ext uri="{FF2B5EF4-FFF2-40B4-BE49-F238E27FC236}">
                <a16:creationId xmlns:a16="http://schemas.microsoft.com/office/drawing/2014/main" id="{89F4D2B3-C400-D287-0E43-E2391B8E70EE}"/>
              </a:ext>
            </a:extLst>
          </p:cNvPr>
          <p:cNvSpPr txBox="1"/>
          <p:nvPr/>
        </p:nvSpPr>
        <p:spPr>
          <a:xfrm>
            <a:off x="209115" y="4949483"/>
            <a:ext cx="1357491"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atin typeface="Arial"/>
                <a:cs typeface="Arial"/>
              </a:rPr>
              <a:t>Notifications</a:t>
            </a:r>
            <a:endParaRPr lang="fr-FR"/>
          </a:p>
        </p:txBody>
      </p:sp>
      <p:sp>
        <p:nvSpPr>
          <p:cNvPr id="45" name="ZoneTexte 44">
            <a:extLst>
              <a:ext uri="{FF2B5EF4-FFF2-40B4-BE49-F238E27FC236}">
                <a16:creationId xmlns:a16="http://schemas.microsoft.com/office/drawing/2014/main" id="{06C29333-3097-27DB-99AD-4D36DCEEDE44}"/>
              </a:ext>
            </a:extLst>
          </p:cNvPr>
          <p:cNvSpPr txBox="1"/>
          <p:nvPr/>
        </p:nvSpPr>
        <p:spPr>
          <a:xfrm>
            <a:off x="5839836" y="5929185"/>
            <a:ext cx="135749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Indice de protection</a:t>
            </a:r>
            <a:endParaRPr lang="fr-FR"/>
          </a:p>
        </p:txBody>
      </p:sp>
      <p:sp>
        <p:nvSpPr>
          <p:cNvPr id="2" name="ZoneTexte 1">
            <a:extLst>
              <a:ext uri="{FF2B5EF4-FFF2-40B4-BE49-F238E27FC236}">
                <a16:creationId xmlns:a16="http://schemas.microsoft.com/office/drawing/2014/main" id="{657111DC-2A48-BC0C-9E6E-F8ECD19CE145}"/>
              </a:ext>
            </a:extLst>
          </p:cNvPr>
          <p:cNvSpPr txBox="1"/>
          <p:nvPr/>
        </p:nvSpPr>
        <p:spPr>
          <a:xfrm>
            <a:off x="211380" y="5985925"/>
            <a:ext cx="1357491"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dirty="0">
                <a:latin typeface="Arial"/>
                <a:cs typeface="Arial"/>
              </a:rPr>
              <a:t>Vitesse d’impression</a:t>
            </a:r>
            <a:endParaRPr lang="fr-FR" dirty="0"/>
          </a:p>
        </p:txBody>
      </p:sp>
    </p:spTree>
    <p:extLst>
      <p:ext uri="{BB962C8B-B14F-4D97-AF65-F5344CB8AC3E}">
        <p14:creationId xmlns:p14="http://schemas.microsoft.com/office/powerpoint/2010/main" val="11287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BCF0-1F33-A778-D8A4-52A54E415D9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051BBDB-0EBF-F2C6-7C23-DFBCEBD451AE}"/>
              </a:ext>
            </a:extLst>
          </p:cNvPr>
          <p:cNvSpPr>
            <a:spLocks noGrp="1"/>
          </p:cNvSpPr>
          <p:nvPr>
            <p:ph type="sldNum" sz="quarter" idx="11"/>
          </p:nvPr>
        </p:nvSpPr>
        <p:spPr>
          <a:xfrm>
            <a:off x="11997954" y="6839821"/>
            <a:ext cx="267152" cy="139590"/>
          </a:xfrm>
          <a:prstGeom prst="rect">
            <a:avLst/>
          </a:prstGeom>
        </p:spPr>
        <p:txBody>
          <a:bodyPr vert="horz" wrap="square" lIns="0" tIns="0" rIns="0" bIns="0" rtlCol="0" anchor="ctr">
            <a:spAutoFit/>
          </a:bodyPr>
          <a:lstStyle>
            <a:defPPr>
              <a:defRPr lang="fr-FR"/>
            </a:defPPr>
            <a:lvl1pPr marL="0" algn="l"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3">
              <a:spcBef>
                <a:spcPts val="4"/>
              </a:spcBef>
            </a:pPr>
            <a:fld id="{81D60167-4931-47E6-BA6A-407CBD079E47}" type="slidenum">
              <a:rPr lang="fr-FR" smtClean="0"/>
              <a:pPr marL="48943">
                <a:spcBef>
                  <a:spcPts val="4"/>
                </a:spcBef>
              </a:pPr>
              <a:t>4</a:t>
            </a:fld>
            <a:endParaRPr lang="fr-FR"/>
          </a:p>
        </p:txBody>
      </p:sp>
      <p:sp>
        <p:nvSpPr>
          <p:cNvPr id="2" name="Rectangle 13">
            <a:extLst>
              <a:ext uri="{FF2B5EF4-FFF2-40B4-BE49-F238E27FC236}">
                <a16:creationId xmlns:a16="http://schemas.microsoft.com/office/drawing/2014/main" id="{087DD0DB-002E-0EE7-958B-F3D692E309C8}"/>
              </a:ext>
            </a:extLst>
          </p:cNvPr>
          <p:cNvSpPr>
            <a:spLocks noChangeArrowheads="1"/>
          </p:cNvSpPr>
          <p:nvPr/>
        </p:nvSpPr>
        <p:spPr bwMode="auto">
          <a:xfrm>
            <a:off x="288765" y="141139"/>
            <a:ext cx="11034909" cy="50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77909" tIns="38955" rIns="77909" bIns="38955" anchor="t">
            <a:spAutoFit/>
          </a:bodyPr>
          <a:lstStyle/>
          <a:p>
            <a:pPr defTabSz="1103286"/>
            <a:r>
              <a:rPr lang="fr-FR" altLang="fr-FR" sz="2650" dirty="0">
                <a:solidFill>
                  <a:schemeClr val="bg1"/>
                </a:solidFill>
                <a:latin typeface="Arial"/>
                <a:cs typeface="Arial"/>
              </a:rPr>
              <a:t>Accessoires – </a:t>
            </a:r>
            <a:r>
              <a:rPr lang="fr-FR" sz="2800" dirty="0">
                <a:solidFill>
                  <a:schemeClr val="bg1"/>
                </a:solidFill>
                <a:latin typeface="+mj-lt"/>
              </a:rPr>
              <a:t>PC42E-D – Honeywell </a:t>
            </a:r>
            <a:r>
              <a:rPr lang="fr-FR" dirty="0">
                <a:solidFill>
                  <a:schemeClr val="bg1"/>
                </a:solidFill>
                <a:latin typeface="+mj-lt"/>
              </a:rPr>
              <a:t> </a:t>
            </a:r>
          </a:p>
        </p:txBody>
      </p:sp>
      <p:sp>
        <p:nvSpPr>
          <p:cNvPr id="6" name="ZoneTexte 5">
            <a:extLst>
              <a:ext uri="{FF2B5EF4-FFF2-40B4-BE49-F238E27FC236}">
                <a16:creationId xmlns:a16="http://schemas.microsoft.com/office/drawing/2014/main" id="{47FF93F8-8499-A545-25A6-C2EA83E2F319}"/>
              </a:ext>
            </a:extLst>
          </p:cNvPr>
          <p:cNvSpPr txBox="1"/>
          <p:nvPr/>
        </p:nvSpPr>
        <p:spPr>
          <a:xfrm>
            <a:off x="526464" y="1170262"/>
            <a:ext cx="2651760" cy="553998"/>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Kit, rouleau de plaques, thermal direct </a:t>
            </a:r>
            <a:endParaRPr lang="fr-FR" dirty="0"/>
          </a:p>
        </p:txBody>
      </p:sp>
      <p:sp>
        <p:nvSpPr>
          <p:cNvPr id="9" name="ZoneTexte 8">
            <a:extLst>
              <a:ext uri="{FF2B5EF4-FFF2-40B4-BE49-F238E27FC236}">
                <a16:creationId xmlns:a16="http://schemas.microsoft.com/office/drawing/2014/main" id="{D70FBD0B-A1DB-9391-59A1-88A8560CCF68}"/>
              </a:ext>
            </a:extLst>
          </p:cNvPr>
          <p:cNvSpPr txBox="1"/>
          <p:nvPr/>
        </p:nvSpPr>
        <p:spPr>
          <a:xfrm>
            <a:off x="3740354" y="1177839"/>
            <a:ext cx="2957545"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Câble U2S</a:t>
            </a:r>
            <a:endParaRPr lang="fr-FR" dirty="0"/>
          </a:p>
        </p:txBody>
      </p:sp>
      <p:sp>
        <p:nvSpPr>
          <p:cNvPr id="13" name="ZoneTexte 12">
            <a:extLst>
              <a:ext uri="{FF2B5EF4-FFF2-40B4-BE49-F238E27FC236}">
                <a16:creationId xmlns:a16="http://schemas.microsoft.com/office/drawing/2014/main" id="{D86460D0-D680-B071-A1C1-412088B80FE6}"/>
              </a:ext>
            </a:extLst>
          </p:cNvPr>
          <p:cNvSpPr txBox="1"/>
          <p:nvPr/>
        </p:nvSpPr>
        <p:spPr>
          <a:xfrm>
            <a:off x="6972874" y="1170263"/>
            <a:ext cx="2839355"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Cordon d'alimentation</a:t>
            </a:r>
          </a:p>
        </p:txBody>
      </p:sp>
      <p:sp>
        <p:nvSpPr>
          <p:cNvPr id="17" name="ZoneTexte 16">
            <a:extLst>
              <a:ext uri="{FF2B5EF4-FFF2-40B4-BE49-F238E27FC236}">
                <a16:creationId xmlns:a16="http://schemas.microsoft.com/office/drawing/2014/main" id="{73A6D839-C96B-9C77-1915-EFB938BFDAC9}"/>
              </a:ext>
            </a:extLst>
          </p:cNvPr>
          <p:cNvSpPr txBox="1"/>
          <p:nvPr/>
        </p:nvSpPr>
        <p:spPr>
          <a:xfrm>
            <a:off x="4492418" y="3661394"/>
            <a:ext cx="284378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Kit, Coupeur </a:t>
            </a:r>
            <a:endParaRPr lang="fr-FR" sz="1500" b="1" dirty="0">
              <a:solidFill>
                <a:srgbClr val="4459A3"/>
              </a:solidFill>
              <a:cs typeface="Arial"/>
            </a:endParaRPr>
          </a:p>
        </p:txBody>
      </p:sp>
      <p:sp>
        <p:nvSpPr>
          <p:cNvPr id="3" name="ZoneTexte 2">
            <a:extLst>
              <a:ext uri="{FF2B5EF4-FFF2-40B4-BE49-F238E27FC236}">
                <a16:creationId xmlns:a16="http://schemas.microsoft.com/office/drawing/2014/main" id="{878C8851-687E-DE6A-1BB3-4CCABCE98AC6}"/>
              </a:ext>
            </a:extLst>
          </p:cNvPr>
          <p:cNvSpPr txBox="1"/>
          <p:nvPr/>
        </p:nvSpPr>
        <p:spPr>
          <a:xfrm>
            <a:off x="174875" y="757093"/>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2. Accessoires</a:t>
            </a:r>
            <a:endParaRPr lang="fr-FR" sz="1600" b="1" dirty="0">
              <a:solidFill>
                <a:srgbClr val="4D539D"/>
              </a:solidFill>
              <a:latin typeface="Arial" panose="020B0604020202020204" pitchFamily="34" charset="0"/>
              <a:cs typeface="Arial" panose="020B0604020202020204" pitchFamily="34" charset="0"/>
            </a:endParaRPr>
          </a:p>
        </p:txBody>
      </p:sp>
      <p:sp>
        <p:nvSpPr>
          <p:cNvPr id="57" name="ZoneTexte 56">
            <a:extLst>
              <a:ext uri="{FF2B5EF4-FFF2-40B4-BE49-F238E27FC236}">
                <a16:creationId xmlns:a16="http://schemas.microsoft.com/office/drawing/2014/main" id="{D243C07F-6FDC-DDCC-01AD-7BD5FAD83E6B}"/>
              </a:ext>
            </a:extLst>
          </p:cNvPr>
          <p:cNvSpPr txBox="1"/>
          <p:nvPr/>
        </p:nvSpPr>
        <p:spPr>
          <a:xfrm>
            <a:off x="1275652" y="3668641"/>
            <a:ext cx="2319176" cy="553998"/>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Kit, tête d'impression 203 DPI</a:t>
            </a:r>
            <a:endParaRPr lang="fr-FR" dirty="0"/>
          </a:p>
        </p:txBody>
      </p:sp>
      <p:pic>
        <p:nvPicPr>
          <p:cNvPr id="7" name="Image 6" descr="Une image contenant levier&#10;&#10;Le contenu généré par l’IA peut être incorrect.">
            <a:extLst>
              <a:ext uri="{FF2B5EF4-FFF2-40B4-BE49-F238E27FC236}">
                <a16:creationId xmlns:a16="http://schemas.microsoft.com/office/drawing/2014/main" id="{B812AE59-4706-DA91-ECFB-3390BCF6613C}"/>
              </a:ext>
            </a:extLst>
          </p:cNvPr>
          <p:cNvPicPr>
            <a:picLocks noChangeAspect="1"/>
          </p:cNvPicPr>
          <p:nvPr/>
        </p:nvPicPr>
        <p:blipFill>
          <a:blip r:embed="rId2"/>
          <a:stretch>
            <a:fillRect/>
          </a:stretch>
        </p:blipFill>
        <p:spPr>
          <a:xfrm>
            <a:off x="1102250" y="1802848"/>
            <a:ext cx="1500188" cy="723900"/>
          </a:xfrm>
          <a:prstGeom prst="rect">
            <a:avLst/>
          </a:prstGeom>
        </p:spPr>
      </p:pic>
      <p:pic>
        <p:nvPicPr>
          <p:cNvPr id="12" name="Image 11" descr="Une image contenant Câble de transfert de donnés, fils électriques, adaptateur, câble&#10;&#10;Le contenu généré par l’IA peut être incorrect.">
            <a:extLst>
              <a:ext uri="{FF2B5EF4-FFF2-40B4-BE49-F238E27FC236}">
                <a16:creationId xmlns:a16="http://schemas.microsoft.com/office/drawing/2014/main" id="{A9E3B0C8-333C-09A3-A7B8-C4B5788E8D2B}"/>
              </a:ext>
            </a:extLst>
          </p:cNvPr>
          <p:cNvPicPr>
            <a:picLocks noChangeAspect="1"/>
          </p:cNvPicPr>
          <p:nvPr/>
        </p:nvPicPr>
        <p:blipFill>
          <a:blip r:embed="rId3"/>
          <a:stretch>
            <a:fillRect/>
          </a:stretch>
        </p:blipFill>
        <p:spPr>
          <a:xfrm>
            <a:off x="4566649" y="1700835"/>
            <a:ext cx="1514721" cy="954733"/>
          </a:xfrm>
          <a:prstGeom prst="rect">
            <a:avLst/>
          </a:prstGeom>
        </p:spPr>
      </p:pic>
      <p:pic>
        <p:nvPicPr>
          <p:cNvPr id="16" name="Image 15" descr="Une image contenant câble&#10;&#10;Le contenu généré par l’IA peut être incorrect.">
            <a:extLst>
              <a:ext uri="{FF2B5EF4-FFF2-40B4-BE49-F238E27FC236}">
                <a16:creationId xmlns:a16="http://schemas.microsoft.com/office/drawing/2014/main" id="{D16C38B7-1935-AC67-7401-D36593FEDDED}"/>
              </a:ext>
            </a:extLst>
          </p:cNvPr>
          <p:cNvPicPr>
            <a:picLocks noChangeAspect="1"/>
          </p:cNvPicPr>
          <p:nvPr/>
        </p:nvPicPr>
        <p:blipFill>
          <a:blip r:embed="rId4"/>
          <a:stretch>
            <a:fillRect/>
          </a:stretch>
        </p:blipFill>
        <p:spPr>
          <a:xfrm>
            <a:off x="7612074" y="1700835"/>
            <a:ext cx="1977200" cy="665226"/>
          </a:xfrm>
          <a:prstGeom prst="rect">
            <a:avLst/>
          </a:prstGeom>
        </p:spPr>
      </p:pic>
      <p:pic>
        <p:nvPicPr>
          <p:cNvPr id="20" name="Image 19">
            <a:extLst>
              <a:ext uri="{FF2B5EF4-FFF2-40B4-BE49-F238E27FC236}">
                <a16:creationId xmlns:a16="http://schemas.microsoft.com/office/drawing/2014/main" id="{C4913506-68FF-B3BB-C2D7-63FB8DC036A3}"/>
              </a:ext>
            </a:extLst>
          </p:cNvPr>
          <p:cNvPicPr>
            <a:picLocks noChangeAspect="1"/>
          </p:cNvPicPr>
          <p:nvPr/>
        </p:nvPicPr>
        <p:blipFill>
          <a:blip r:embed="rId5"/>
          <a:stretch>
            <a:fillRect/>
          </a:stretch>
        </p:blipFill>
        <p:spPr>
          <a:xfrm>
            <a:off x="5225810" y="4274712"/>
            <a:ext cx="1747064" cy="989693"/>
          </a:xfrm>
          <a:prstGeom prst="rect">
            <a:avLst/>
          </a:prstGeom>
        </p:spPr>
      </p:pic>
      <p:pic>
        <p:nvPicPr>
          <p:cNvPr id="22" name="Image 21" descr="Une image contenant levier&#10;&#10;Le contenu généré par l’IA peut être incorrect.">
            <a:extLst>
              <a:ext uri="{FF2B5EF4-FFF2-40B4-BE49-F238E27FC236}">
                <a16:creationId xmlns:a16="http://schemas.microsoft.com/office/drawing/2014/main" id="{05E65A91-1F58-7C2C-0095-AE321ED60257}"/>
              </a:ext>
            </a:extLst>
          </p:cNvPr>
          <p:cNvPicPr>
            <a:picLocks noChangeAspect="1"/>
          </p:cNvPicPr>
          <p:nvPr/>
        </p:nvPicPr>
        <p:blipFill>
          <a:blip r:embed="rId6"/>
          <a:stretch>
            <a:fillRect/>
          </a:stretch>
        </p:blipFill>
        <p:spPr>
          <a:xfrm>
            <a:off x="1156493" y="4320163"/>
            <a:ext cx="2843786" cy="1000491"/>
          </a:xfrm>
          <a:prstGeom prst="rect">
            <a:avLst/>
          </a:prstGeom>
        </p:spPr>
      </p:pic>
      <p:sp>
        <p:nvSpPr>
          <p:cNvPr id="24" name="ZoneTexte 23">
            <a:extLst>
              <a:ext uri="{FF2B5EF4-FFF2-40B4-BE49-F238E27FC236}">
                <a16:creationId xmlns:a16="http://schemas.microsoft.com/office/drawing/2014/main" id="{4EC3C8B6-BE08-291C-4F2E-5BC6D501D1B2}"/>
              </a:ext>
            </a:extLst>
          </p:cNvPr>
          <p:cNvSpPr txBox="1"/>
          <p:nvPr/>
        </p:nvSpPr>
        <p:spPr>
          <a:xfrm>
            <a:off x="8233794" y="3545977"/>
            <a:ext cx="2843786" cy="553998"/>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Kit, module Bluetooth® Toutes régions</a:t>
            </a:r>
            <a:endParaRPr lang="fr-FR" sz="1500" b="1" dirty="0">
              <a:solidFill>
                <a:srgbClr val="4459A3"/>
              </a:solidFill>
              <a:cs typeface="Arial"/>
            </a:endParaRPr>
          </a:p>
        </p:txBody>
      </p:sp>
      <p:pic>
        <p:nvPicPr>
          <p:cNvPr id="26" name="Image 25" descr="Une image contenant texte, batterie&#10;&#10;Le contenu généré par l’IA peut être incorrect.">
            <a:extLst>
              <a:ext uri="{FF2B5EF4-FFF2-40B4-BE49-F238E27FC236}">
                <a16:creationId xmlns:a16="http://schemas.microsoft.com/office/drawing/2014/main" id="{82E8A597-0BB8-7DBC-355C-1F430EEC61E5}"/>
              </a:ext>
            </a:extLst>
          </p:cNvPr>
          <p:cNvPicPr>
            <a:picLocks noChangeAspect="1"/>
          </p:cNvPicPr>
          <p:nvPr/>
        </p:nvPicPr>
        <p:blipFill>
          <a:blip r:embed="rId7"/>
          <a:stretch>
            <a:fillRect/>
          </a:stretch>
        </p:blipFill>
        <p:spPr>
          <a:xfrm>
            <a:off x="9167423" y="4245135"/>
            <a:ext cx="1289612" cy="1123038"/>
          </a:xfrm>
          <a:prstGeom prst="rect">
            <a:avLst/>
          </a:prstGeom>
        </p:spPr>
      </p:pic>
    </p:spTree>
    <p:extLst>
      <p:ext uri="{BB962C8B-B14F-4D97-AF65-F5344CB8AC3E}">
        <p14:creationId xmlns:p14="http://schemas.microsoft.com/office/powerpoint/2010/main" val="1203680334"/>
      </p:ext>
    </p:extLst>
  </p:cSld>
  <p:clrMapOvr>
    <a:masterClrMapping/>
  </p:clrMapOvr>
</p:sld>
</file>

<file path=ppt/theme/theme1.xml><?xml version="1.0" encoding="utf-8"?>
<a:theme xmlns:a="http://schemas.openxmlformats.org/drawingml/2006/main" name="Thème Office">
  <a:themeElements>
    <a:clrScheme name="Rayonnance">
      <a:dk1>
        <a:sysClr val="windowText" lastClr="000000"/>
      </a:dk1>
      <a:lt1>
        <a:sysClr val="window" lastClr="FFFFFF"/>
      </a:lt1>
      <a:dk2>
        <a:srgbClr val="4457A6"/>
      </a:dk2>
      <a:lt2>
        <a:srgbClr val="EFF2F6"/>
      </a:lt2>
      <a:accent1>
        <a:srgbClr val="4472C4"/>
      </a:accent1>
      <a:accent2>
        <a:srgbClr val="ED7D31"/>
      </a:accent2>
      <a:accent3>
        <a:srgbClr val="59596B"/>
      </a:accent3>
      <a:accent4>
        <a:srgbClr val="F6D468"/>
      </a:accent4>
      <a:accent5>
        <a:srgbClr val="E7F7FE"/>
      </a:accent5>
      <a:accent6>
        <a:srgbClr val="4D9D69"/>
      </a:accent6>
      <a:hlink>
        <a:srgbClr val="AE2831"/>
      </a:hlink>
      <a:folHlink>
        <a:srgbClr val="954F7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0a87fdf29d51ccc82b85ecc834c990ff">
  <xsd:schema xmlns:xsd="http://www.w3.org/2001/XMLSchema" xmlns:xs="http://www.w3.org/2001/XMLSchema" xmlns:p="http://schemas.microsoft.com/office/2006/metadata/properties" xmlns:ns3="bb1427ec-5bfd-414c-a303-0d69083edc57" targetNamespace="http://schemas.microsoft.com/office/2006/metadata/properties" ma:root="true" ma:fieldsID="74ce0e289c819fa2339b177c6248a6c3"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BF4BB2-99A4-4A21-B951-0C8D6EAE2EF9}">
  <ds:schemaRefs>
    <ds:schemaRef ds:uri="bb1427ec-5bfd-414c-a303-0d69083edc57"/>
    <ds:schemaRef ds:uri="http://purl.org/dc/term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http://purl.org/dc/dcmitype/"/>
  </ds:schemaRefs>
</ds:datastoreItem>
</file>

<file path=customXml/itemProps2.xml><?xml version="1.0" encoding="utf-8"?>
<ds:datastoreItem xmlns:ds="http://schemas.openxmlformats.org/officeDocument/2006/customXml" ds:itemID="{5405AF83-E401-4F8D-AA19-25562D87AC81}">
  <ds:schemaRefs>
    <ds:schemaRef ds:uri="http://schemas.microsoft.com/sharepoint/v3/contenttype/forms"/>
  </ds:schemaRefs>
</ds:datastoreItem>
</file>

<file path=customXml/itemProps3.xml><?xml version="1.0" encoding="utf-8"?>
<ds:datastoreItem xmlns:ds="http://schemas.openxmlformats.org/officeDocument/2006/customXml" ds:itemID="{A4799636-FD4C-4C51-9797-599331A07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Fiche produit - imprimante à étiquette thermique honeywell pc42e-t</Template>
  <TotalTime>0</TotalTime>
  <Words>730</Words>
  <Application>Microsoft Office PowerPoint</Application>
  <PresentationFormat>Grand écran</PresentationFormat>
  <Paragraphs>73</Paragraphs>
  <Slides>4</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vt:i4>
      </vt:variant>
    </vt:vector>
  </HeadingPairs>
  <TitlesOfParts>
    <vt:vector size="13" baseType="lpstr">
      <vt:lpstr>Aptos</vt:lpstr>
      <vt:lpstr>Aptos Display</vt:lpstr>
      <vt:lpstr>Arial</vt:lpstr>
      <vt:lpstr>Calibri</vt:lpstr>
      <vt:lpstr>Courier New</vt:lpstr>
      <vt:lpstr>Montserrat</vt:lpstr>
      <vt:lpstr>Wingdings</vt:lpstr>
      <vt:lpstr>Thème Office</vt:lpstr>
      <vt:lpstr>Conception personnalisée</vt:lpstr>
      <vt:lpstr>Imprimante PC42E-D – Honeywell </vt:lpstr>
      <vt:lpstr>Imprimante PC42E-D – Honeywell </vt:lpstr>
      <vt:lpstr>Caractéristiques –PC42E-D – Honeywell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Fiza Nawaz</dc:creator>
  <cp:lastModifiedBy>Fiza Nawaz</cp:lastModifiedBy>
  <cp:revision>3</cp:revision>
  <dcterms:created xsi:type="dcterms:W3CDTF">2026-02-04T08:55:36Z</dcterms:created>
  <dcterms:modified xsi:type="dcterms:W3CDTF">2026-02-09T10:22:38Z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